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2A2777C8-2ED3-4ABB-9EDF-2D0261B822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75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7115527-B6F3-49B4-BD0D-ADD10B5C05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192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EE0BBF77-774E-42C1-8CB7-B0D0BE044982}" type="slidenum">
              <a:rPr lang="en-GB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GB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0C2664A-6820-44FF-B8D9-030B72B0D2F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8860D-6F2E-4E39-8708-FEB31D9F65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316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844E1-AC0A-4515-BF0B-E6445BBD70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698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55575-1589-47AE-9F6F-B4A7DF2684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88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CD574-7471-4A77-8643-6BC209D934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648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240FE-8C88-4067-AD02-0D08A56A6D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634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6B477-EC12-4DFF-A295-4540595AEF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701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78BC5-9D36-4CBF-8031-A2C20DA151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979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EE210-8864-43B4-8B1D-DB5E720E9C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358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EFC1A-85F7-4E54-822F-F2CD60993D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764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87D2-5CD5-4FA6-9B9A-66533611AA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23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5F553E9-FA57-4D57-AF80-6FECE0F90037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2565400"/>
            <a:ext cx="8928546" cy="790575"/>
          </a:xfrm>
        </p:spPr>
        <p:txBody>
          <a:bodyPr/>
          <a:lstStyle/>
          <a:p>
            <a:pPr algn="ctr"/>
            <a:r>
              <a:rPr lang="fr-BE" altLang="en-US" sz="5400" dirty="0" smtClean="0"/>
              <a:t>PEER </a:t>
            </a:r>
            <a:r>
              <a:rPr lang="fr-BE" altLang="en-US" sz="5400" dirty="0" err="1" smtClean="0"/>
              <a:t>Regulatory</a:t>
            </a:r>
            <a:r>
              <a:rPr lang="fr-BE" altLang="en-US" sz="5400" dirty="0" smtClean="0"/>
              <a:t> </a:t>
            </a:r>
            <a:r>
              <a:rPr lang="fr-BE" altLang="en-US" sz="5400" dirty="0" err="1" smtClean="0"/>
              <a:t>Roundtable</a:t>
            </a:r>
            <a:r>
              <a:rPr lang="fr-BE" altLang="en-US" sz="5400" dirty="0" smtClean="0"/>
              <a:t> on </a:t>
            </a:r>
            <a:r>
              <a:rPr lang="fr-BE" altLang="en-US" sz="5400" dirty="0" err="1" smtClean="0"/>
              <a:t>Bundled</a:t>
            </a:r>
            <a:r>
              <a:rPr lang="fr-BE" altLang="en-US" sz="5400" dirty="0" smtClean="0"/>
              <a:t> </a:t>
            </a:r>
            <a:r>
              <a:rPr lang="fr-BE" altLang="en-US" sz="5400" dirty="0" err="1" smtClean="0"/>
              <a:t>Products</a:t>
            </a:r>
            <a:endParaRPr lang="en-GB" altLang="en-US" sz="54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19872" y="4653136"/>
            <a:ext cx="5724128" cy="1728192"/>
          </a:xfrm>
        </p:spPr>
        <p:txBody>
          <a:bodyPr/>
          <a:lstStyle/>
          <a:p>
            <a:pPr marL="266700"/>
            <a:r>
              <a:rPr lang="pt-BR" dirty="0" smtClean="0"/>
              <a:t>Carina </a:t>
            </a:r>
            <a:r>
              <a:rPr lang="pt-BR" dirty="0" smtClean="0"/>
              <a:t>Törnblom</a:t>
            </a:r>
            <a:r>
              <a:rPr lang="pt-BR" dirty="0" smtClean="0"/>
              <a:t>,</a:t>
            </a:r>
          </a:p>
          <a:p>
            <a:pPr marL="266700"/>
            <a:r>
              <a:rPr lang="pt-BR" dirty="0" smtClean="0"/>
              <a:t>Consumers Directorate, DG JUST</a:t>
            </a:r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936625"/>
          </a:xfrm>
        </p:spPr>
        <p:txBody>
          <a:bodyPr/>
          <a:lstStyle/>
          <a:p>
            <a:pPr algn="ctr"/>
            <a:r>
              <a:rPr lang="en-GB" sz="2800" dirty="0" smtClean="0"/>
              <a:t>Good principles to protect consumer rights for bundled products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2204864"/>
            <a:ext cx="8229600" cy="4248472"/>
          </a:xfrm>
        </p:spPr>
        <p:txBody>
          <a:bodyPr/>
          <a:lstStyle/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en-US" sz="2600" b="0" smtClean="0">
              <a:ea typeface="Calibri" pitchFamily="32" charset="0"/>
              <a:cs typeface="Times New Roman" pitchFamily="16" charset="0"/>
            </a:endParaRPr>
          </a:p>
          <a:p>
            <a:pPr lvl="1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600" b="0" smtClean="0">
                <a:ea typeface="Calibri" pitchFamily="32" charset="0"/>
                <a:cs typeface="Times New Roman" pitchFamily="16" charset="0"/>
              </a:rPr>
              <a:t>Bundles </a:t>
            </a:r>
            <a:r>
              <a:rPr lang="en-US" sz="2600" b="0" dirty="0" smtClean="0">
                <a:ea typeface="Calibri" pitchFamily="32" charset="0"/>
                <a:cs typeface="Times New Roman" pitchFamily="16" charset="0"/>
              </a:rPr>
              <a:t>can </a:t>
            </a:r>
            <a:r>
              <a:rPr lang="en-US" sz="2600" b="0" dirty="0" smtClean="0">
                <a:ea typeface="Calibri" pitchFamily="32" charset="0"/>
                <a:cs typeface="Times New Roman" pitchFamily="16" charset="0"/>
              </a:rPr>
              <a:t>be beneficial for consumers</a:t>
            </a:r>
          </a:p>
          <a:p>
            <a:pPr marL="457200" lvl="1" indent="0">
              <a:spcBef>
                <a:spcPts val="0"/>
              </a:spcBef>
              <a:buClrTx/>
              <a:buNone/>
            </a:pPr>
            <a:endParaRPr lang="en-US" sz="1000" b="0" dirty="0" smtClean="0">
              <a:ea typeface="Calibri" pitchFamily="32" charset="0"/>
              <a:cs typeface="Times New Roman" pitchFamily="16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GB" sz="2600" b="0" dirty="0" smtClean="0">
                <a:ea typeface="Calibri" pitchFamily="32" charset="0"/>
                <a:cs typeface="Times New Roman" pitchFamily="16" charset="0"/>
              </a:rPr>
              <a:t>BUT they can be a </a:t>
            </a:r>
            <a:r>
              <a:rPr lang="en-GB" sz="2600" b="0" dirty="0" smtClean="0">
                <a:ea typeface="Calibri" pitchFamily="32" charset="0"/>
                <a:cs typeface="Times New Roman" pitchFamily="16" charset="0"/>
              </a:rPr>
              <a:t>liability if: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>
                <a:ea typeface="Calibri" pitchFamily="32" charset="0"/>
                <a:cs typeface="Times New Roman" pitchFamily="16" charset="0"/>
              </a:rPr>
              <a:t>Lacking </a:t>
            </a:r>
            <a:r>
              <a:rPr lang="en-GB" sz="2000" i="1" dirty="0" smtClean="0">
                <a:ea typeface="Calibri" pitchFamily="32" charset="0"/>
                <a:cs typeface="Times New Roman" pitchFamily="16" charset="0"/>
              </a:rPr>
              <a:t>full </a:t>
            </a:r>
            <a:r>
              <a:rPr lang="en-GB" sz="2000" i="1" dirty="0">
                <a:ea typeface="Calibri" pitchFamily="32" charset="0"/>
                <a:cs typeface="Times New Roman" pitchFamily="16" charset="0"/>
              </a:rPr>
              <a:t>transparency </a:t>
            </a:r>
            <a:r>
              <a:rPr lang="en-GB" sz="2000" dirty="0">
                <a:ea typeface="Calibri" pitchFamily="32" charset="0"/>
                <a:cs typeface="Times New Roman" pitchFamily="16" charset="0"/>
              </a:rPr>
              <a:t>on costs AND consequences of switching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Calibri" pitchFamily="32" charset="0"/>
                <a:cs typeface="Times New Roman" pitchFamily="16" charset="0"/>
              </a:rPr>
              <a:t>Lacking </a:t>
            </a:r>
            <a:r>
              <a:rPr lang="en-US" sz="2000" i="1" dirty="0" smtClean="0">
                <a:ea typeface="Calibri" pitchFamily="32" charset="0"/>
                <a:cs typeface="Times New Roman" pitchFamily="16" charset="0"/>
              </a:rPr>
              <a:t>p</a:t>
            </a:r>
            <a:r>
              <a:rPr lang="en-US" sz="2000" b="0" i="1" dirty="0" smtClean="0">
                <a:ea typeface="Calibri" pitchFamily="32" charset="0"/>
                <a:cs typeface="Times New Roman" pitchFamily="16" charset="0"/>
              </a:rPr>
              <a:t>rofessional </a:t>
            </a:r>
            <a:r>
              <a:rPr lang="en-US" sz="2000" b="0" i="1" dirty="0" smtClean="0">
                <a:ea typeface="Calibri" pitchFamily="32" charset="0"/>
                <a:cs typeface="Times New Roman" pitchFamily="16" charset="0"/>
              </a:rPr>
              <a:t>diligence </a:t>
            </a:r>
            <a:r>
              <a:rPr lang="en-US" sz="2000" b="0" dirty="0" smtClean="0">
                <a:ea typeface="Calibri" pitchFamily="32" charset="0"/>
                <a:cs typeface="Times New Roman" pitchFamily="16" charset="0"/>
              </a:rPr>
              <a:t>ensuring </a:t>
            </a:r>
            <a:r>
              <a:rPr lang="en-US" sz="2000" b="0" dirty="0" smtClean="0">
                <a:ea typeface="Calibri" pitchFamily="32" charset="0"/>
                <a:cs typeface="Times New Roman" pitchFamily="16" charset="0"/>
              </a:rPr>
              <a:t>fair </a:t>
            </a:r>
            <a:r>
              <a:rPr lang="en-US" sz="2000" b="0" dirty="0" smtClean="0">
                <a:ea typeface="Calibri" pitchFamily="32" charset="0"/>
                <a:cs typeface="Times New Roman" pitchFamily="16" charset="0"/>
              </a:rPr>
              <a:t>practices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>
                <a:ea typeface="Calibri" pitchFamily="32" charset="0"/>
                <a:cs typeface="Times New Roman" pitchFamily="16" charset="0"/>
              </a:rPr>
              <a:t>Using </a:t>
            </a:r>
            <a:r>
              <a:rPr lang="en-GB" sz="2000" i="1" dirty="0">
                <a:ea typeface="Calibri" pitchFamily="32" charset="0"/>
                <a:cs typeface="Times New Roman" pitchFamily="16" charset="0"/>
              </a:rPr>
              <a:t>a</a:t>
            </a:r>
            <a:r>
              <a:rPr lang="en-GB" sz="2000" i="1" dirty="0" smtClean="0">
                <a:ea typeface="Calibri" pitchFamily="32" charset="0"/>
                <a:cs typeface="Times New Roman" pitchFamily="16" charset="0"/>
              </a:rPr>
              <a:t>ggressive practices </a:t>
            </a:r>
            <a:r>
              <a:rPr lang="en-GB" sz="2000" dirty="0">
                <a:ea typeface="Calibri" pitchFamily="32" charset="0"/>
                <a:cs typeface="Times New Roman" pitchFamily="16" charset="0"/>
              </a:rPr>
              <a:t>e.g. doorstep </a:t>
            </a:r>
            <a:r>
              <a:rPr lang="en-GB" sz="2000" dirty="0" smtClean="0">
                <a:ea typeface="Calibri" pitchFamily="32" charset="0"/>
                <a:cs typeface="Times New Roman" pitchFamily="16" charset="0"/>
              </a:rPr>
              <a:t>selling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i="1" dirty="0">
                <a:ea typeface="Calibri" pitchFamily="32" charset="0"/>
                <a:cs typeface="Times New Roman" pitchFamily="16" charset="0"/>
              </a:rPr>
              <a:t>Using s</a:t>
            </a:r>
            <a:r>
              <a:rPr lang="en-GB" sz="2000" i="1" dirty="0" smtClean="0">
                <a:ea typeface="Calibri" pitchFamily="32" charset="0"/>
                <a:cs typeface="Times New Roman" pitchFamily="16" charset="0"/>
              </a:rPr>
              <a:t>ubscription </a:t>
            </a:r>
            <a:r>
              <a:rPr lang="en-GB" sz="2000" i="1" dirty="0">
                <a:ea typeface="Calibri" pitchFamily="32" charset="0"/>
                <a:cs typeface="Times New Roman" pitchFamily="16" charset="0"/>
              </a:rPr>
              <a:t>traps </a:t>
            </a:r>
            <a:r>
              <a:rPr lang="en-GB" sz="2000" dirty="0" smtClean="0">
                <a:ea typeface="Calibri" pitchFamily="32" charset="0"/>
                <a:cs typeface="Times New Roman" pitchFamily="16" charset="0"/>
              </a:rPr>
              <a:t>e.g. contract lock-in</a:t>
            </a:r>
          </a:p>
          <a:p>
            <a:pPr marL="914400" lvl="2" indent="0">
              <a:lnSpc>
                <a:spcPct val="150000"/>
              </a:lnSpc>
            </a:pPr>
            <a:endParaRPr lang="en-GB" sz="2000" dirty="0">
              <a:ea typeface="Calibri" pitchFamily="32" charset="0"/>
              <a:cs typeface="Times New Roman" pitchFamily="16" charset="0"/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b="0" dirty="0" smtClean="0">
              <a:ea typeface="Calibri" pitchFamily="32" charset="0"/>
              <a:cs typeface="Times New Roman" pitchFamily="16" charset="0"/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b="0" dirty="0" smtClean="0">
              <a:ea typeface="Calibri" pitchFamily="32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</TotalTime>
  <Words>67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PEER Regulatory Roundtable on Bundled Products</vt:lpstr>
      <vt:lpstr>Good principles to protect consumer rights for bundled products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Regulatory Roundtable on Bundled Products</dc:title>
  <dc:creator>BLAKE Lara (ENER)</dc:creator>
  <cp:lastModifiedBy>TORNBLOM Carina (JUST)</cp:lastModifiedBy>
  <cp:revision>8</cp:revision>
  <cp:lastPrinted>2017-09-29T13:42:53Z</cp:lastPrinted>
  <dcterms:created xsi:type="dcterms:W3CDTF">2017-09-29T12:51:46Z</dcterms:created>
  <dcterms:modified xsi:type="dcterms:W3CDTF">2017-09-29T13:47:00Z</dcterms:modified>
</cp:coreProperties>
</file>