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437" r:id="rId3"/>
    <p:sldId id="464" r:id="rId4"/>
    <p:sldId id="466" r:id="rId5"/>
    <p:sldId id="465" r:id="rId6"/>
  </p:sldIdLst>
  <p:sldSz cx="10693400" cy="7561263"/>
  <p:notesSz cx="6797675" cy="9926638"/>
  <p:defaultTextStyle>
    <a:defPPr>
      <a:defRPr lang="pt-PT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461"/>
    <p:restoredTop sz="95897"/>
  </p:normalViewPr>
  <p:slideViewPr>
    <p:cSldViewPr snapToGrid="0" snapToObjects="1">
      <p:cViewPr varScale="1">
        <p:scale>
          <a:sx n="69" d="100"/>
          <a:sy n="69" d="100"/>
        </p:scale>
        <p:origin x="1248" y="66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6247" cy="498328"/>
          </a:xfrm>
          <a:prstGeom prst="rect">
            <a:avLst/>
          </a:prstGeom>
        </p:spPr>
        <p:txBody>
          <a:bodyPr vert="horz" lIns="92079" tIns="46040" rIns="92079" bIns="4604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49826" y="0"/>
            <a:ext cx="2946246" cy="498328"/>
          </a:xfrm>
          <a:prstGeom prst="rect">
            <a:avLst/>
          </a:prstGeom>
        </p:spPr>
        <p:txBody>
          <a:bodyPr vert="horz" lIns="92079" tIns="46040" rIns="92079" bIns="46040" rtlCol="0"/>
          <a:lstStyle>
            <a:lvl1pPr algn="r">
              <a:defRPr sz="1200"/>
            </a:lvl1pPr>
          </a:lstStyle>
          <a:p>
            <a:fld id="{50CDD48A-1304-4F46-A3A8-8E85344F54F4}" type="datetimeFigureOut">
              <a:rPr lang="pt-PT" smtClean="0"/>
              <a:t>02/10/2017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2" y="9428310"/>
            <a:ext cx="2946247" cy="498328"/>
          </a:xfrm>
          <a:prstGeom prst="rect">
            <a:avLst/>
          </a:prstGeom>
        </p:spPr>
        <p:txBody>
          <a:bodyPr vert="horz" lIns="92079" tIns="46040" rIns="92079" bIns="4604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49826" y="9428310"/>
            <a:ext cx="2946246" cy="498328"/>
          </a:xfrm>
          <a:prstGeom prst="rect">
            <a:avLst/>
          </a:prstGeom>
        </p:spPr>
        <p:txBody>
          <a:bodyPr vert="horz" lIns="92079" tIns="46040" rIns="92079" bIns="46040" rtlCol="0" anchor="b"/>
          <a:lstStyle>
            <a:lvl1pPr algn="r">
              <a:defRPr sz="1200"/>
            </a:lvl1pPr>
          </a:lstStyle>
          <a:p>
            <a:fld id="{6F950D91-110D-492A-886E-5F14ECD4D46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626719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6247" cy="498328"/>
          </a:xfrm>
          <a:prstGeom prst="rect">
            <a:avLst/>
          </a:prstGeom>
        </p:spPr>
        <p:txBody>
          <a:bodyPr vert="horz" lIns="92079" tIns="46040" rIns="92079" bIns="4604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49826" y="0"/>
            <a:ext cx="2946246" cy="498328"/>
          </a:xfrm>
          <a:prstGeom prst="rect">
            <a:avLst/>
          </a:prstGeom>
        </p:spPr>
        <p:txBody>
          <a:bodyPr vert="horz" lIns="92079" tIns="46040" rIns="92079" bIns="46040" rtlCol="0"/>
          <a:lstStyle>
            <a:lvl1pPr algn="r">
              <a:defRPr sz="1200"/>
            </a:lvl1pPr>
          </a:lstStyle>
          <a:p>
            <a:fld id="{014B76CB-B6C9-4860-83A1-600744F412A0}" type="datetimeFigureOut">
              <a:rPr lang="pt-PT" smtClean="0"/>
              <a:t>02/10/2017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79" tIns="46040" rIns="92079" bIns="4604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79290" y="4777247"/>
            <a:ext cx="5439101" cy="3908363"/>
          </a:xfrm>
          <a:prstGeom prst="rect">
            <a:avLst/>
          </a:prstGeom>
        </p:spPr>
        <p:txBody>
          <a:bodyPr vert="horz" lIns="92079" tIns="46040" rIns="92079" bIns="46040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2" y="9428310"/>
            <a:ext cx="2946247" cy="498328"/>
          </a:xfrm>
          <a:prstGeom prst="rect">
            <a:avLst/>
          </a:prstGeom>
        </p:spPr>
        <p:txBody>
          <a:bodyPr vert="horz" lIns="92079" tIns="46040" rIns="92079" bIns="4604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49826" y="9428310"/>
            <a:ext cx="2946246" cy="498328"/>
          </a:xfrm>
          <a:prstGeom prst="rect">
            <a:avLst/>
          </a:prstGeom>
        </p:spPr>
        <p:txBody>
          <a:bodyPr vert="horz" lIns="92079" tIns="46040" rIns="92079" bIns="46040" rtlCol="0" anchor="b"/>
          <a:lstStyle>
            <a:lvl1pPr algn="r">
              <a:defRPr sz="1200"/>
            </a:lvl1pPr>
          </a:lstStyle>
          <a:p>
            <a:fld id="{CB482B06-A99D-4418-B21C-DAFFEF50FC1F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63606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C7482-BF22-4AEC-B7E6-AAC6C40577B0}" type="datetimeFigureOut">
              <a:rPr lang="pt-PT" smtClean="0"/>
              <a:t>02/10/2017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F3680-7746-4960-A53D-F1AC553E9B47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5908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C7482-BF22-4AEC-B7E6-AAC6C40577B0}" type="datetimeFigureOut">
              <a:rPr lang="pt-PT" smtClean="0"/>
              <a:t>02/10/2017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F3680-7746-4960-A53D-F1AC553E9B47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16722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C7482-BF22-4AEC-B7E6-AAC6C40577B0}" type="datetimeFigureOut">
              <a:rPr lang="pt-PT" smtClean="0"/>
              <a:t>02/10/2017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F3680-7746-4960-A53D-F1AC553E9B47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67905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C7482-BF22-4AEC-B7E6-AAC6C40577B0}" type="datetimeFigureOut">
              <a:rPr lang="pt-PT" smtClean="0"/>
              <a:t>02/10/2017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F3680-7746-4960-A53D-F1AC553E9B47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676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C7482-BF22-4AEC-B7E6-AAC6C40577B0}" type="datetimeFigureOut">
              <a:rPr lang="pt-PT" smtClean="0"/>
              <a:t>02/10/2017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F3680-7746-4960-A53D-F1AC553E9B47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70326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625639" y="1944575"/>
            <a:ext cx="5537918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341781" y="1944575"/>
            <a:ext cx="5537919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C7482-BF22-4AEC-B7E6-AAC6C40577B0}" type="datetimeFigureOut">
              <a:rPr lang="pt-PT" smtClean="0"/>
              <a:t>02/10/2017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F3680-7746-4960-A53D-F1AC553E9B47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97524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C7482-BF22-4AEC-B7E6-AAC6C40577B0}" type="datetimeFigureOut">
              <a:rPr lang="pt-PT" smtClean="0"/>
              <a:t>02/10/2017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F3680-7746-4960-A53D-F1AC553E9B47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47940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C7482-BF22-4AEC-B7E6-AAC6C40577B0}" type="datetimeFigureOut">
              <a:rPr lang="pt-PT" smtClean="0"/>
              <a:t>02/10/2017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F3680-7746-4960-A53D-F1AC553E9B47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39318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C7482-BF22-4AEC-B7E6-AAC6C40577B0}" type="datetimeFigureOut">
              <a:rPr lang="pt-PT" smtClean="0"/>
              <a:t>02/10/2017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F3680-7746-4960-A53D-F1AC553E9B47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30782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C7482-BF22-4AEC-B7E6-AAC6C40577B0}" type="datetimeFigureOut">
              <a:rPr lang="pt-PT" smtClean="0"/>
              <a:t>02/10/2017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F3680-7746-4960-A53D-F1AC553E9B47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46130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C7482-BF22-4AEC-B7E6-AAC6C40577B0}" type="datetimeFigureOut">
              <a:rPr lang="pt-PT" smtClean="0"/>
              <a:t>02/10/2017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F3680-7746-4960-A53D-F1AC553E9B47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60608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C7482-BF22-4AEC-B7E6-AAC6C40577B0}" type="datetimeFigureOut">
              <a:rPr lang="pt-PT" smtClean="0"/>
              <a:t>02/10/2017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F3680-7746-4960-A53D-F1AC553E9B47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07293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ítulo 2"/>
          <p:cNvSpPr>
            <a:spLocks noGrp="1"/>
          </p:cNvSpPr>
          <p:nvPr/>
        </p:nvSpPr>
        <p:spPr>
          <a:xfrm>
            <a:off x="846200" y="4324461"/>
            <a:ext cx="9001000" cy="1184362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>
            <a:lvl1pPr marL="0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1528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3056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4584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86112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07640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29168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0696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72224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PT" sz="1800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172" y="534513"/>
            <a:ext cx="2808312" cy="797845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803" y="7064426"/>
            <a:ext cx="5129794" cy="475489"/>
          </a:xfrm>
          <a:prstGeom prst="rect">
            <a:avLst/>
          </a:prstGeom>
        </p:spPr>
      </p:pic>
      <p:cxnSp>
        <p:nvCxnSpPr>
          <p:cNvPr id="11" name="Conexão recta 10"/>
          <p:cNvCxnSpPr/>
          <p:nvPr/>
        </p:nvCxnSpPr>
        <p:spPr>
          <a:xfrm>
            <a:off x="646021" y="6876975"/>
            <a:ext cx="9401358" cy="0"/>
          </a:xfrm>
          <a:prstGeom prst="line">
            <a:avLst/>
          </a:prstGeom>
          <a:ln w="3175">
            <a:solidFill>
              <a:srgbClr val="F49B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1398017"/>
            <a:ext cx="9407525" cy="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7810" y="2131979"/>
            <a:ext cx="9089390" cy="2240236"/>
          </a:xfrm>
        </p:spPr>
        <p:txBody>
          <a:bodyPr>
            <a:noAutofit/>
          </a:bodyPr>
          <a:lstStyle/>
          <a:p>
            <a:r>
              <a:rPr lang="en-GB" alt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Partnership </a:t>
            </a:r>
            <a:r>
              <a:rPr lang="en-GB" altLang="fr-F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for the Enforcement of European Rights </a:t>
            </a:r>
            <a:r>
              <a:rPr lang="en-GB" alt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/>
            </a:r>
            <a:br>
              <a:rPr lang="en-GB" alt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</a:br>
            <a:r>
              <a:rPr lang="en-GB" alt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/>
            </a:r>
            <a:br>
              <a:rPr lang="en-GB" alt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</a:br>
            <a:r>
              <a:rPr lang="fr-BE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PEER</a:t>
            </a:r>
            <a:r>
              <a:rPr lang="fr-BE" alt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BE" alt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fr-BE" alt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alt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/>
            </a:r>
            <a:br>
              <a:rPr lang="en-GB" alt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</a:br>
            <a:r>
              <a:rPr lang="fr-BE" alt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Regulatory</a:t>
            </a:r>
            <a:r>
              <a:rPr lang="fr-BE" alt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BE" alt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Roundtable</a:t>
            </a:r>
            <a:r>
              <a:rPr lang="fr-BE" alt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on </a:t>
            </a:r>
            <a:r>
              <a:rPr lang="fr-BE" alt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Bundled</a:t>
            </a:r>
            <a:r>
              <a:rPr lang="fr-BE" alt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BE" alt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Products</a:t>
            </a:r>
            <a:r>
              <a:rPr lang="fr-BE" alt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fr-BE" alt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fr-BE" alt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Session 3: </a:t>
            </a:r>
            <a:r>
              <a:rPr lang="fr-BE" altLang="en-US" sz="3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Bundled</a:t>
            </a:r>
            <a:r>
              <a:rPr lang="fr-BE" alt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BE" altLang="en-US" sz="3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Products</a:t>
            </a:r>
            <a:r>
              <a:rPr lang="fr-BE" alt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Complaints</a:t>
            </a:r>
            <a:endParaRPr lang="pt-PT" sz="3600" b="1" cap="al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7396632" y="6345003"/>
            <a:ext cx="26844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Cristina Portugal</a:t>
            </a:r>
            <a:endParaRPr lang="pt-PT" sz="20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13" name="Subtítulo 6"/>
          <p:cNvSpPr txBox="1">
            <a:spLocks/>
          </p:cNvSpPr>
          <p:nvPr/>
        </p:nvSpPr>
        <p:spPr>
          <a:xfrm>
            <a:off x="1721160" y="4781167"/>
            <a:ext cx="7251079" cy="1752600"/>
          </a:xfrm>
          <a:prstGeom prst="rect">
            <a:avLst/>
          </a:prstGeom>
        </p:spPr>
        <p:txBody>
          <a:bodyPr vert="horz" lIns="104306" tIns="52153" rIns="104306" bIns="52153" rtlCol="0">
            <a:noAutofit/>
          </a:bodyPr>
          <a:lstStyle>
            <a:lvl1pPr marL="0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1528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3056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4584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86112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07640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29168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0696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72224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CEER - </a:t>
            </a:r>
            <a:r>
              <a:rPr lang="pt-PT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Brussels</a:t>
            </a:r>
            <a:endParaRPr lang="pt-PT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pt-PT" sz="2400" dirty="0" smtClean="0"/>
              <a:t>02.10. 2017</a:t>
            </a:r>
          </a:p>
        </p:txBody>
      </p:sp>
    </p:spTree>
    <p:extLst>
      <p:ext uri="{BB962C8B-B14F-4D97-AF65-F5344CB8AC3E}">
        <p14:creationId xmlns:p14="http://schemas.microsoft.com/office/powerpoint/2010/main" val="334766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34132" y="1044327"/>
            <a:ext cx="5544616" cy="5760640"/>
          </a:xfrm>
        </p:spPr>
        <p:txBody>
          <a:bodyPr>
            <a:noAutofit/>
          </a:bodyPr>
          <a:lstStyle/>
          <a:p>
            <a:pPr marL="285750" indent="-285750" algn="just">
              <a:buFont typeface="Wingdings" charset="2"/>
              <a:buChar char="ü"/>
            </a:pPr>
            <a:r>
              <a:rPr lang="pt-PT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 out </a:t>
            </a:r>
            <a:r>
              <a:rPr lang="pt-PT" sz="1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of</a:t>
            </a:r>
            <a:r>
              <a:rPr lang="pt-PT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18 </a:t>
            </a:r>
            <a:r>
              <a:rPr lang="pt-PT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operators</a:t>
            </a:r>
            <a:r>
              <a:rPr lang="pt-PT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propose</a:t>
            </a:r>
            <a:r>
              <a:rPr lang="pt-PT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Bundled </a:t>
            </a:r>
            <a:r>
              <a:rPr lang="pt-PT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or</a:t>
            </a:r>
            <a:r>
              <a:rPr lang="pt-PT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1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Additional</a:t>
            </a:r>
            <a:r>
              <a:rPr lang="pt-PT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Service Contracts</a:t>
            </a:r>
          </a:p>
          <a:p>
            <a:pPr marL="285750" indent="-285750" algn="just">
              <a:buFont typeface="Wingdings" charset="2"/>
              <a:buChar char="ü"/>
            </a:pP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Number of clients 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growing (200.000 in December 2015 to 260.000 in October 2016)</a:t>
            </a:r>
          </a:p>
          <a:p>
            <a:pPr marL="285750" indent="-285750" algn="just">
              <a:buFont typeface="Wingdings" charset="2"/>
              <a:buChar char="ü"/>
            </a:pP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Type of 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Bundled 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or 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Additional Service Contracts</a:t>
            </a:r>
          </a:p>
          <a:p>
            <a:pPr lvl="1" algn="just"/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Services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(Insurance covering the payment of power bills in case of unemployment of the consumer; technical assistance and equipment maintenance services; energy consumption simulators) </a:t>
            </a:r>
          </a:p>
          <a:p>
            <a:pPr lvl="1" algn="just"/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Goods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(cash or instalments/but not consumer credit): solar panels and other equipment</a:t>
            </a:r>
          </a:p>
          <a:p>
            <a:pPr lvl="1" algn="just"/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Discount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on the price of electricity and gas is offered by 1 operator (10% E + 5% G)</a:t>
            </a:r>
          </a:p>
          <a:p>
            <a:pPr marL="285750" indent="-285750" algn="just">
              <a:buFont typeface="Wingdings" charset="2"/>
              <a:buChar char="ü"/>
            </a:pP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Cost of services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between €1.20/month to  €7.90/month (just services; not goods)</a:t>
            </a:r>
          </a:p>
          <a:p>
            <a:pPr marL="285750" indent="-285750" algn="just">
              <a:buFont typeface="Wingdings" charset="2"/>
              <a:buChar char="ü"/>
            </a:pP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Loyalty period 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as a rule, although there are cases where termination just requires prior notice</a:t>
            </a:r>
          </a:p>
          <a:p>
            <a:pPr marL="285750" indent="-285750" algn="just">
              <a:buFont typeface="Wingdings" charset="2"/>
              <a:buChar char="ü"/>
            </a:pP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Grace period 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 the use of some services</a:t>
            </a:r>
          </a:p>
          <a:p>
            <a:pPr marL="285750" indent="-285750" algn="just">
              <a:buFont typeface="Wingdings" charset="2"/>
              <a:buChar char="ü"/>
            </a:pP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Right to withdraw 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normally not mentioned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Rectângulo 1"/>
          <p:cNvSpPr/>
          <p:nvPr/>
        </p:nvSpPr>
        <p:spPr>
          <a:xfrm>
            <a:off x="0" y="1"/>
            <a:ext cx="10693400" cy="684286"/>
          </a:xfrm>
          <a:prstGeom prst="rect">
            <a:avLst/>
          </a:prstGeom>
          <a:solidFill>
            <a:srgbClr val="F49B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rgbClr val="F49B1E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0337" y="1343894"/>
            <a:ext cx="5026649" cy="3337776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139" y="63600"/>
            <a:ext cx="3672409" cy="498097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2690949" y="7123611"/>
            <a:ext cx="18473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PT" dirty="0"/>
          </a:p>
        </p:txBody>
      </p:sp>
      <p:sp>
        <p:nvSpPr>
          <p:cNvPr id="6" name="CaixaDeTexto 5"/>
          <p:cNvSpPr txBox="1"/>
          <p:nvPr/>
        </p:nvSpPr>
        <p:spPr>
          <a:xfrm>
            <a:off x="6052457" y="5194282"/>
            <a:ext cx="400594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Are Energy </a:t>
            </a:r>
            <a:r>
              <a:rPr lang="en-US" sz="18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Regulators </a:t>
            </a:r>
            <a:r>
              <a:rPr lang="en-US" sz="18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able/competent  to </a:t>
            </a:r>
            <a:r>
              <a:rPr lang="en-US" sz="18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regulate and ensure the enforcement of the regulation of these </a:t>
            </a:r>
            <a:r>
              <a:rPr lang="en-US" sz="18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services ? </a:t>
            </a:r>
          </a:p>
          <a:p>
            <a:pPr algn="ctr"/>
            <a:r>
              <a:rPr lang="en-US" sz="18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Even when some </a:t>
            </a:r>
            <a:r>
              <a:rPr lang="en-US" sz="18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of them are subject to regulation of other </a:t>
            </a:r>
            <a:r>
              <a:rPr lang="en-US" sz="18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agencies</a:t>
            </a:r>
            <a:r>
              <a:rPr lang="pt-PT" sz="18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?</a:t>
            </a:r>
            <a:endParaRPr lang="pt-PT" sz="18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1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20216" y="-11236"/>
            <a:ext cx="10693400" cy="684286"/>
          </a:xfrm>
          <a:prstGeom prst="rect">
            <a:avLst/>
          </a:prstGeom>
          <a:solidFill>
            <a:srgbClr val="F49B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rgbClr val="F49B1E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139" y="63600"/>
            <a:ext cx="3672409" cy="498097"/>
          </a:xfrm>
          <a:prstGeom prst="rect">
            <a:avLst/>
          </a:prstGeom>
        </p:spPr>
      </p:pic>
      <p:sp>
        <p:nvSpPr>
          <p:cNvPr id="8" name="Pentágono 7"/>
          <p:cNvSpPr/>
          <p:nvPr/>
        </p:nvSpPr>
        <p:spPr>
          <a:xfrm>
            <a:off x="522164" y="4123545"/>
            <a:ext cx="9887692" cy="521182"/>
          </a:xfrm>
          <a:prstGeom prst="homePlat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b="1" dirty="0" smtClean="0">
                <a:solidFill>
                  <a:schemeClr val="bg1"/>
                </a:solidFill>
              </a:rPr>
              <a:t>                        2016	</a:t>
            </a:r>
            <a:r>
              <a:rPr lang="pt-PT" sz="1600" b="1" dirty="0">
                <a:solidFill>
                  <a:schemeClr val="bg1"/>
                </a:solidFill>
              </a:rPr>
              <a:t> </a:t>
            </a:r>
            <a:r>
              <a:rPr lang="pt-PT" sz="1600" b="1" dirty="0" smtClean="0">
                <a:solidFill>
                  <a:schemeClr val="bg1"/>
                </a:solidFill>
              </a:rPr>
              <a:t>        	          </a:t>
            </a:r>
            <a:r>
              <a:rPr lang="pt-PT" sz="1600" b="1" dirty="0">
                <a:solidFill>
                  <a:schemeClr val="bg1"/>
                </a:solidFill>
              </a:rPr>
              <a:t> </a:t>
            </a:r>
            <a:r>
              <a:rPr lang="pt-PT" sz="1600" b="1" dirty="0" smtClean="0">
                <a:solidFill>
                  <a:schemeClr val="bg1"/>
                </a:solidFill>
              </a:rPr>
              <a:t>    2016                                                 2017                                     2017</a:t>
            </a:r>
          </a:p>
          <a:p>
            <a:r>
              <a:rPr lang="pt-PT" sz="1600" b="1" dirty="0" smtClean="0">
                <a:solidFill>
                  <a:schemeClr val="bg1"/>
                </a:solidFill>
              </a:rPr>
              <a:t>	        	</a:t>
            </a:r>
            <a:endParaRPr lang="pt-PT" sz="1600" b="1" dirty="0">
              <a:solidFill>
                <a:schemeClr val="bg1"/>
              </a:solidFill>
            </a:endParaRPr>
          </a:p>
        </p:txBody>
      </p:sp>
      <p:sp>
        <p:nvSpPr>
          <p:cNvPr id="12" name="Retângulo arredondado 11"/>
          <p:cNvSpPr/>
          <p:nvPr/>
        </p:nvSpPr>
        <p:spPr>
          <a:xfrm>
            <a:off x="1118979" y="4932759"/>
            <a:ext cx="1894005" cy="2448272"/>
          </a:xfrm>
          <a:prstGeom prst="roundRect">
            <a:avLst/>
          </a:prstGeom>
          <a:noFill/>
          <a:ln>
            <a:solidFill>
              <a:srgbClr val="F49B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ERSE </a:t>
            </a:r>
            <a:r>
              <a:rPr lang="pt-PT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requests</a:t>
            </a:r>
            <a:r>
              <a:rPr lang="pt-PT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pt-PT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copy</a:t>
            </a:r>
            <a:r>
              <a:rPr lang="pt-PT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of</a:t>
            </a:r>
            <a:r>
              <a:rPr lang="pt-PT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all</a:t>
            </a:r>
            <a:r>
              <a:rPr lang="pt-PT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contractual </a:t>
            </a:r>
            <a:r>
              <a:rPr lang="pt-PT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conditions</a:t>
            </a:r>
            <a:r>
              <a:rPr lang="pt-PT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concerning</a:t>
            </a:r>
            <a:r>
              <a:rPr lang="pt-PT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Bundled </a:t>
            </a:r>
            <a:r>
              <a:rPr lang="pt-PT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or</a:t>
            </a:r>
            <a:r>
              <a:rPr lang="pt-P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Additional</a:t>
            </a:r>
            <a:r>
              <a:rPr lang="pt-PT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Service</a:t>
            </a:r>
            <a:r>
              <a:rPr lang="pt-PT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Contracts</a:t>
            </a:r>
            <a:r>
              <a:rPr lang="pt-PT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pt-PT" sz="16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Retângulo arredondado 13"/>
          <p:cNvSpPr/>
          <p:nvPr/>
        </p:nvSpPr>
        <p:spPr>
          <a:xfrm>
            <a:off x="6348550" y="4932759"/>
            <a:ext cx="1857060" cy="2448272"/>
          </a:xfrm>
          <a:prstGeom prst="roundRect">
            <a:avLst/>
          </a:prstGeom>
          <a:noFill/>
          <a:ln>
            <a:solidFill>
              <a:srgbClr val="F49B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ERSE </a:t>
            </a:r>
            <a:r>
              <a:rPr lang="pt-PT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Recommendation</a:t>
            </a:r>
            <a:r>
              <a:rPr lang="pt-PT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nr</a:t>
            </a:r>
            <a:r>
              <a:rPr lang="pt-PT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1/2017</a:t>
            </a:r>
            <a:endParaRPr lang="pt-PT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pt-PT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 </a:t>
            </a:r>
            <a:r>
              <a:rPr lang="pt-PT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all</a:t>
            </a:r>
            <a:r>
              <a:rPr lang="pt-PT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suppliers</a:t>
            </a:r>
            <a:r>
              <a:rPr lang="pt-P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 </a:t>
            </a:r>
            <a:r>
              <a:rPr lang="pt-PT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energy</a:t>
            </a:r>
            <a:r>
              <a:rPr lang="pt-PT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market</a:t>
            </a:r>
            <a:r>
              <a:rPr lang="pt-PT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concerning</a:t>
            </a:r>
            <a:r>
              <a:rPr lang="pt-PT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Bundled </a:t>
            </a:r>
            <a:r>
              <a:rPr lang="pt-PT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or</a:t>
            </a:r>
            <a:r>
              <a:rPr lang="pt-P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Additional</a:t>
            </a:r>
            <a:r>
              <a:rPr lang="pt-PT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Service</a:t>
            </a:r>
            <a:r>
              <a:rPr lang="pt-PT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Contracts</a:t>
            </a:r>
            <a:r>
              <a:rPr lang="pt-PT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pt-PT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Triângulo isósceles 19"/>
          <p:cNvSpPr/>
          <p:nvPr/>
        </p:nvSpPr>
        <p:spPr>
          <a:xfrm rot="10800000">
            <a:off x="6553120" y="4657552"/>
            <a:ext cx="1497389" cy="168602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pt-PT" dirty="0"/>
          </a:p>
        </p:txBody>
      </p:sp>
      <p:sp>
        <p:nvSpPr>
          <p:cNvPr id="21" name="Triângulo isósceles 20"/>
          <p:cNvSpPr/>
          <p:nvPr/>
        </p:nvSpPr>
        <p:spPr>
          <a:xfrm rot="10800000">
            <a:off x="3944409" y="4690614"/>
            <a:ext cx="1497389" cy="168602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pt-PT" dirty="0"/>
          </a:p>
        </p:txBody>
      </p:sp>
      <p:sp>
        <p:nvSpPr>
          <p:cNvPr id="22" name="Triângulo isósceles 21"/>
          <p:cNvSpPr/>
          <p:nvPr/>
        </p:nvSpPr>
        <p:spPr>
          <a:xfrm rot="10800000">
            <a:off x="1393648" y="4645551"/>
            <a:ext cx="1497389" cy="168602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pt-PT" dirty="0"/>
          </a:p>
        </p:txBody>
      </p:sp>
      <p:sp>
        <p:nvSpPr>
          <p:cNvPr id="15" name="Retângulo arredondado 14"/>
          <p:cNvSpPr/>
          <p:nvPr/>
        </p:nvSpPr>
        <p:spPr>
          <a:xfrm>
            <a:off x="8478638" y="4932759"/>
            <a:ext cx="1807591" cy="2448272"/>
          </a:xfrm>
          <a:prstGeom prst="roundRect">
            <a:avLst/>
          </a:prstGeom>
          <a:noFill/>
          <a:ln>
            <a:solidFill>
              <a:srgbClr val="F49B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Commercial</a:t>
            </a:r>
            <a:r>
              <a:rPr lang="pt-P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Relations</a:t>
            </a:r>
            <a:r>
              <a:rPr lang="pt-PT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Code</a:t>
            </a:r>
            <a:r>
              <a:rPr lang="pt-PT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revision</a:t>
            </a:r>
            <a:r>
              <a:rPr lang="pt-PT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will</a:t>
            </a:r>
            <a:r>
              <a:rPr lang="pt-PT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include</a:t>
            </a:r>
            <a:r>
              <a:rPr lang="pt-PT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regular </a:t>
            </a:r>
            <a:r>
              <a:rPr lang="pt-PT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reporting</a:t>
            </a:r>
            <a:r>
              <a:rPr lang="pt-PT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 ERSE </a:t>
            </a:r>
            <a:r>
              <a:rPr lang="pt-PT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on</a:t>
            </a:r>
            <a:r>
              <a:rPr lang="pt-PT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Bundled </a:t>
            </a:r>
            <a:r>
              <a:rPr lang="pt-PT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or</a:t>
            </a:r>
            <a:r>
              <a:rPr lang="pt-P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Additional</a:t>
            </a:r>
            <a:r>
              <a:rPr lang="pt-PT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Service</a:t>
            </a:r>
            <a:r>
              <a:rPr lang="pt-PT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Contracts</a:t>
            </a:r>
            <a:r>
              <a:rPr lang="pt-P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pt-PT" sz="16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Triângulo isósceles 16"/>
          <p:cNvSpPr/>
          <p:nvPr/>
        </p:nvSpPr>
        <p:spPr>
          <a:xfrm rot="10800000">
            <a:off x="8618158" y="4692148"/>
            <a:ext cx="1497389" cy="168602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pt-PT" dirty="0"/>
          </a:p>
        </p:txBody>
      </p:sp>
      <p:sp>
        <p:nvSpPr>
          <p:cNvPr id="19" name="Pentágono 18"/>
          <p:cNvSpPr/>
          <p:nvPr/>
        </p:nvSpPr>
        <p:spPr>
          <a:xfrm>
            <a:off x="365234" y="883185"/>
            <a:ext cx="10153129" cy="521182"/>
          </a:xfrm>
          <a:prstGeom prst="homePlat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b="1" dirty="0" smtClean="0">
                <a:solidFill>
                  <a:schemeClr val="bg1"/>
                </a:solidFill>
              </a:rPr>
              <a:t>     	</a:t>
            </a:r>
            <a:r>
              <a:rPr lang="pt-PT" b="1" dirty="0">
                <a:solidFill>
                  <a:schemeClr val="bg1"/>
                </a:solidFill>
              </a:rPr>
              <a:t> </a:t>
            </a:r>
            <a:r>
              <a:rPr lang="pt-PT" b="1" dirty="0" smtClean="0">
                <a:solidFill>
                  <a:schemeClr val="bg1"/>
                </a:solidFill>
              </a:rPr>
              <a:t>    </a:t>
            </a:r>
            <a:r>
              <a:rPr lang="pt-PT" sz="1600" b="1" dirty="0" smtClean="0">
                <a:solidFill>
                  <a:schemeClr val="bg1"/>
                </a:solidFill>
              </a:rPr>
              <a:t>2008/2011	           	</a:t>
            </a:r>
            <a:r>
              <a:rPr lang="pt-PT" sz="1600" b="1" dirty="0">
                <a:solidFill>
                  <a:schemeClr val="bg1"/>
                </a:solidFill>
              </a:rPr>
              <a:t> </a:t>
            </a:r>
            <a:r>
              <a:rPr lang="pt-PT" sz="1600" b="1" dirty="0" smtClean="0">
                <a:solidFill>
                  <a:schemeClr val="bg1"/>
                </a:solidFill>
              </a:rPr>
              <a:t>      	    2016		         	      	                                 		</a:t>
            </a:r>
            <a:endParaRPr lang="pt-PT" sz="1600" b="1" dirty="0">
              <a:solidFill>
                <a:schemeClr val="bg1"/>
              </a:solidFill>
            </a:endParaRPr>
          </a:p>
        </p:txBody>
      </p:sp>
      <p:sp>
        <p:nvSpPr>
          <p:cNvPr id="23" name="Triângulo isósceles 22"/>
          <p:cNvSpPr/>
          <p:nvPr/>
        </p:nvSpPr>
        <p:spPr>
          <a:xfrm rot="10800000">
            <a:off x="1515595" y="1451788"/>
            <a:ext cx="1497389" cy="168602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pt-PT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" name="Triângulo isósceles 23"/>
          <p:cNvSpPr/>
          <p:nvPr/>
        </p:nvSpPr>
        <p:spPr>
          <a:xfrm rot="10800000">
            <a:off x="5466010" y="1445900"/>
            <a:ext cx="1497389" cy="168602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pt-PT" dirty="0"/>
          </a:p>
        </p:txBody>
      </p:sp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4472195" y="-35173"/>
            <a:ext cx="6046167" cy="791468"/>
          </a:xfrm>
        </p:spPr>
        <p:txBody>
          <a:bodyPr>
            <a:normAutofit/>
          </a:bodyPr>
          <a:lstStyle/>
          <a:p>
            <a:pPr algn="r"/>
            <a:r>
              <a:rPr lang="pt-PT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Main</a:t>
            </a:r>
            <a:r>
              <a:rPr lang="pt-PT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mesures</a:t>
            </a:r>
            <a:endParaRPr lang="pt-PT" sz="24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25" name="Retângulo arredondado 24"/>
          <p:cNvSpPr/>
          <p:nvPr/>
        </p:nvSpPr>
        <p:spPr>
          <a:xfrm>
            <a:off x="419119" y="1749251"/>
            <a:ext cx="3690339" cy="1447701"/>
          </a:xfrm>
          <a:prstGeom prst="roundRect">
            <a:avLst/>
          </a:prstGeom>
          <a:noFill/>
          <a:ln>
            <a:solidFill>
              <a:srgbClr val="F49B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Last resort operators are also allowed to offer optional services to increase the quality of services, subject to prior notice and ERSE 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authorisation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(2008/ 2011 ERSE Commercial Relations Code)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7" name="Imagem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1930" y="1830403"/>
            <a:ext cx="2967319" cy="2070302"/>
          </a:xfrm>
          <a:prstGeom prst="rect">
            <a:avLst/>
          </a:prstGeom>
        </p:spPr>
      </p:pic>
      <p:sp>
        <p:nvSpPr>
          <p:cNvPr id="28" name="Retângulo arredondado 15"/>
          <p:cNvSpPr/>
          <p:nvPr/>
        </p:nvSpPr>
        <p:spPr>
          <a:xfrm>
            <a:off x="4569230" y="1720109"/>
            <a:ext cx="3592721" cy="2308471"/>
          </a:xfrm>
          <a:prstGeom prst="roundRect">
            <a:avLst/>
          </a:prstGeom>
          <a:noFill/>
          <a:ln>
            <a:solidFill>
              <a:srgbClr val="F49B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pt-PT" sz="1400" i="1" dirty="0">
              <a:solidFill>
                <a:schemeClr val="tx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8290560" y="2060431"/>
            <a:ext cx="21192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Standard </a:t>
            </a:r>
            <a:r>
              <a:rPr lang="pt-PT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form</a:t>
            </a:r>
            <a:r>
              <a:rPr lang="pt-PT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for </a:t>
            </a:r>
            <a:r>
              <a:rPr lang="pt-PT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</a:t>
            </a:r>
            <a:r>
              <a:rPr lang="pt-PT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-contractual </a:t>
            </a:r>
            <a:r>
              <a:rPr lang="pt-PT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information</a:t>
            </a:r>
            <a:r>
              <a:rPr lang="pt-PT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obliges</a:t>
            </a:r>
            <a:r>
              <a:rPr lang="pt-PT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suppliers</a:t>
            </a:r>
            <a:r>
              <a:rPr lang="pt-PT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to </a:t>
            </a:r>
            <a:r>
              <a:rPr lang="pt-PT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identify</a:t>
            </a:r>
            <a:r>
              <a:rPr lang="pt-PT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Bundled </a:t>
            </a:r>
            <a:r>
              <a:rPr lang="pt-PT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or</a:t>
            </a:r>
            <a:r>
              <a:rPr lang="pt-P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Additional</a:t>
            </a:r>
            <a:r>
              <a:rPr lang="pt-PT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Service</a:t>
            </a:r>
            <a:r>
              <a:rPr lang="pt-PT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Contracts</a:t>
            </a:r>
            <a:r>
              <a:rPr lang="pt-PT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pt-PT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" name="Retângulo arredondado 13"/>
          <p:cNvSpPr/>
          <p:nvPr/>
        </p:nvSpPr>
        <p:spPr>
          <a:xfrm>
            <a:off x="3745995" y="4981892"/>
            <a:ext cx="1807591" cy="2448272"/>
          </a:xfrm>
          <a:prstGeom prst="roundRect">
            <a:avLst/>
          </a:prstGeom>
          <a:noFill/>
          <a:ln>
            <a:solidFill>
              <a:srgbClr val="F49B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supply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company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was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fined 20.000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€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by ERSE for cutting energy supply due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non-payment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of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maintenance service contract</a:t>
            </a:r>
            <a:endParaRPr lang="pt-PT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18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891244" y="865200"/>
            <a:ext cx="7132321" cy="6502251"/>
          </a:xfrm>
        </p:spPr>
        <p:txBody>
          <a:bodyPr>
            <a:noAutofit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en-GB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Identify </a:t>
            </a:r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target consumers </a:t>
            </a: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and foresee appropriate marketing, information and termination conditions for non-targeted consumers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GB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Monitor </a:t>
            </a:r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services </a:t>
            </a: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and take corrective measures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Keep </a:t>
            </a:r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written record </a:t>
            </a: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of 1) and 2) actions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Provide </a:t>
            </a: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clear information on </a:t>
            </a:r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separation between essential services </a:t>
            </a:r>
            <a:r>
              <a:rPr lang="en-GB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and additional</a:t>
            </a: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services</a:t>
            </a:r>
            <a:endParaRPr lang="en-GB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Provide </a:t>
            </a:r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prior notice</a:t>
            </a: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separate from the energy bill, in case of contract renewal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Guarantee </a:t>
            </a: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that </a:t>
            </a:r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switching</a:t>
            </a: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energy supplier does not incur additional costs </a:t>
            </a: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either to maintain or cancel such additional services 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Guarantee </a:t>
            </a: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consumer rights as regards </a:t>
            </a:r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prescription period for energy supply bills </a:t>
            </a: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also for additional services</a:t>
            </a:r>
          </a:p>
          <a:p>
            <a:pPr algn="l"/>
            <a:endParaRPr lang="en-GB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Rectângulo 1"/>
          <p:cNvSpPr/>
          <p:nvPr/>
        </p:nvSpPr>
        <p:spPr>
          <a:xfrm>
            <a:off x="0" y="1"/>
            <a:ext cx="10693400" cy="684286"/>
          </a:xfrm>
          <a:prstGeom prst="rect">
            <a:avLst/>
          </a:prstGeom>
          <a:solidFill>
            <a:srgbClr val="F49B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rgbClr val="F49B1E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139" y="63600"/>
            <a:ext cx="3672409" cy="498097"/>
          </a:xfrm>
          <a:prstGeom prst="rect">
            <a:avLst/>
          </a:prstGeom>
        </p:spPr>
      </p:pic>
      <p:grpSp>
        <p:nvGrpSpPr>
          <p:cNvPr id="7" name="Grupo 6"/>
          <p:cNvGrpSpPr/>
          <p:nvPr/>
        </p:nvGrpSpPr>
        <p:grpSpPr>
          <a:xfrm>
            <a:off x="839323" y="2863528"/>
            <a:ext cx="1890022" cy="1834207"/>
            <a:chOff x="333734" y="3099110"/>
            <a:chExt cx="1742264" cy="901808"/>
          </a:xfrm>
        </p:grpSpPr>
        <p:sp>
          <p:nvSpPr>
            <p:cNvPr id="8" name="Oval 7"/>
            <p:cNvSpPr/>
            <p:nvPr/>
          </p:nvSpPr>
          <p:spPr>
            <a:xfrm>
              <a:off x="333734" y="3099110"/>
              <a:ext cx="1742264" cy="901808"/>
            </a:xfrm>
            <a:prstGeom prst="ellipse">
              <a:avLst/>
            </a:prstGeom>
            <a:ln>
              <a:solidFill>
                <a:srgbClr val="F49B1E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3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Oval 4"/>
            <p:cNvSpPr/>
            <p:nvPr/>
          </p:nvSpPr>
          <p:spPr>
            <a:xfrm>
              <a:off x="394968" y="3231175"/>
              <a:ext cx="1619795" cy="63767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algn="ctr"/>
              <a:r>
                <a:rPr lang="en-GB" sz="1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ERSE Recommendation </a:t>
              </a:r>
              <a:r>
                <a:rPr lang="en-GB" sz="18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nr</a:t>
              </a:r>
              <a:r>
                <a:rPr lang="en-GB" sz="1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. 1/2017</a:t>
              </a:r>
              <a:endParaRPr lang="en-GB" sz="18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1873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891244" y="865200"/>
            <a:ext cx="7132321" cy="6502251"/>
          </a:xfrm>
        </p:spPr>
        <p:txBody>
          <a:bodyPr>
            <a:noAutofit/>
          </a:bodyPr>
          <a:lstStyle/>
          <a:p>
            <a:pPr algn="just"/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Total consumers in the market: 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4.852.913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algn="just"/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  <a:p>
            <a:pPr algn="just"/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Total claims and information requests: 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18.581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(24.09.2017)</a:t>
            </a: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  <a:p>
            <a:pPr algn="just"/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Total claims and information requests on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Bundled or Additional Service Contracts : 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170</a:t>
            </a:r>
          </a:p>
          <a:p>
            <a:pPr algn="just"/>
            <a:endParaRPr lang="en-US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Major problems reported with these contracts: </a:t>
            </a:r>
          </a:p>
          <a:p>
            <a:pPr algn="just"/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64428" lvl="1" indent="-342900" algn="just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Sales method</a:t>
            </a:r>
          </a:p>
          <a:p>
            <a:pPr marL="864428" lvl="1" indent="-342900" algn="just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Lack of information</a:t>
            </a:r>
          </a:p>
          <a:p>
            <a:pPr marL="864428" lvl="1" indent="-342900" algn="just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Lack of transparency on price and comparison</a:t>
            </a:r>
          </a:p>
          <a:p>
            <a:pPr lvl="1" algn="just"/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Possible s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olutions: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Soft law approach – recommendations, industry guidelines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Coordination between sectorial regulators – best procedural agreements / priority channels / sharing info</a:t>
            </a:r>
          </a:p>
          <a:p>
            <a:pPr lvl="1" algn="l"/>
            <a:endParaRPr lang="en-US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Rectângulo 1"/>
          <p:cNvSpPr/>
          <p:nvPr/>
        </p:nvSpPr>
        <p:spPr>
          <a:xfrm>
            <a:off x="0" y="1"/>
            <a:ext cx="10693400" cy="684286"/>
          </a:xfrm>
          <a:prstGeom prst="rect">
            <a:avLst/>
          </a:prstGeom>
          <a:solidFill>
            <a:srgbClr val="F49B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rgbClr val="F49B1E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139" y="63600"/>
            <a:ext cx="3672409" cy="498097"/>
          </a:xfrm>
          <a:prstGeom prst="rect">
            <a:avLst/>
          </a:prstGeom>
        </p:spPr>
      </p:pic>
      <p:grpSp>
        <p:nvGrpSpPr>
          <p:cNvPr id="7" name="Grupo 6"/>
          <p:cNvGrpSpPr/>
          <p:nvPr/>
        </p:nvGrpSpPr>
        <p:grpSpPr>
          <a:xfrm>
            <a:off x="839323" y="2863528"/>
            <a:ext cx="1890022" cy="1834207"/>
            <a:chOff x="333734" y="3099110"/>
            <a:chExt cx="1742264" cy="901808"/>
          </a:xfrm>
        </p:grpSpPr>
        <p:sp>
          <p:nvSpPr>
            <p:cNvPr id="8" name="Oval 7"/>
            <p:cNvSpPr/>
            <p:nvPr/>
          </p:nvSpPr>
          <p:spPr>
            <a:xfrm>
              <a:off x="333734" y="3099110"/>
              <a:ext cx="1742264" cy="901808"/>
            </a:xfrm>
            <a:prstGeom prst="ellipse">
              <a:avLst/>
            </a:prstGeom>
            <a:ln>
              <a:solidFill>
                <a:srgbClr val="F49B1E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3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Oval 4"/>
            <p:cNvSpPr/>
            <p:nvPr/>
          </p:nvSpPr>
          <p:spPr>
            <a:xfrm>
              <a:off x="394968" y="3231175"/>
              <a:ext cx="1619795" cy="63767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algn="ctr"/>
              <a:r>
                <a:rPr lang="en-GB" sz="1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Bundled </a:t>
              </a:r>
              <a:endParaRPr lang="en-GB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ctr"/>
              <a:r>
                <a:rPr lang="pt-PT" sz="18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or</a:t>
              </a:r>
              <a:r>
                <a:rPr lang="pt-PT" sz="18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pt-PT" sz="18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Additional</a:t>
              </a:r>
              <a:r>
                <a:rPr lang="pt-PT" sz="1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pt-PT" sz="18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Service</a:t>
              </a:r>
              <a:r>
                <a:rPr lang="pt-PT" sz="1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pt-PT" sz="18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Contracts</a:t>
              </a:r>
              <a:endParaRPr lang="pt-PT" sz="18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0637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483</Words>
  <Application>Microsoft Office PowerPoint</Application>
  <PresentationFormat>Custom</PresentationFormat>
  <Paragraphs>52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Tema do Office</vt:lpstr>
      <vt:lpstr>Partnership for the Enforcement of European Rights   PEER   Regulatory Roundtable on Bundled Products Session 3: Bundled Products Complaints</vt:lpstr>
      <vt:lpstr>PowerPoint Presentation</vt:lpstr>
      <vt:lpstr>Main mesures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Audição parlamentar</dc:title>
  <dc:creator>Natalie McCoy</dc:creator>
  <cp:lastModifiedBy>ERSE</cp:lastModifiedBy>
  <cp:revision>21</cp:revision>
  <dcterms:modified xsi:type="dcterms:W3CDTF">2017-10-02T09:18:11Z</dcterms:modified>
</cp:coreProperties>
</file>