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6"/>
    <p:sldMasterId id="2147483661" r:id="rId7"/>
    <p:sldMasterId id="2147483673" r:id="rId8"/>
  </p:sldMasterIdLst>
  <p:notesMasterIdLst>
    <p:notesMasterId r:id="rId25"/>
  </p:notesMasterIdLst>
  <p:sldIdLst>
    <p:sldId id="267" r:id="rId9"/>
    <p:sldId id="477" r:id="rId10"/>
    <p:sldId id="449" r:id="rId11"/>
    <p:sldId id="450" r:id="rId12"/>
    <p:sldId id="451" r:id="rId13"/>
    <p:sldId id="452" r:id="rId14"/>
    <p:sldId id="455" r:id="rId15"/>
    <p:sldId id="465" r:id="rId16"/>
    <p:sldId id="459" r:id="rId17"/>
    <p:sldId id="462" r:id="rId18"/>
    <p:sldId id="463" r:id="rId19"/>
    <p:sldId id="469" r:id="rId20"/>
    <p:sldId id="467" r:id="rId21"/>
    <p:sldId id="468" r:id="rId22"/>
    <p:sldId id="471" r:id="rId23"/>
    <p:sldId id="478" r:id="rId2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medt Axel" initials="ADE" lastIdx="10" clrIdx="0"/>
  <p:cmAuthor id="1" name="Vande Reyde Maurits" initials="VR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8080"/>
    <a:srgbClr val="006666"/>
    <a:srgbClr val="29875A"/>
    <a:srgbClr val="6699FF"/>
    <a:srgbClr val="589199"/>
    <a:srgbClr val="94B6D2"/>
    <a:srgbClr val="FF8100"/>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7" autoAdjust="0"/>
    <p:restoredTop sz="87744" autoAdjust="0"/>
  </p:normalViewPr>
  <p:slideViewPr>
    <p:cSldViewPr showGuides="1">
      <p:cViewPr varScale="1">
        <p:scale>
          <a:sx n="96" d="100"/>
          <a:sy n="96" d="100"/>
        </p:scale>
        <p:origin x="-238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40" d="100"/>
          <a:sy n="140" d="100"/>
        </p:scale>
        <p:origin x="-105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http://teamworkingspace.bipt.local/sites/dossiers2012/7/2012000241/Work%20Documents/Recente%20versies%20berekeningen/Multiple%20play_versie4.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http://teamworkingspace.bipt.local/sites/dossiers2012/7/2012000241/Work%20Documents/Recente%20versies%20berekeningen/Multiple%20play_versie4.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http://teamworkingspace.bipt.local/sites/dossiers2012/7/2012000241/Work%20Documents/Recente%20versies%20berekeningen/Breedband/Breedband%20cocom_versie5.xls"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Maurits.Vande.Reyde\Downloads\Indexcijfer%20telecomproducten.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80"/>
            </a:pPr>
            <a:r>
              <a:rPr lang="fr-FR" sz="1680" dirty="0" err="1"/>
              <a:t>Subscriptions</a:t>
            </a:r>
            <a:r>
              <a:rPr lang="fr-FR" sz="1680" dirty="0"/>
              <a:t> of </a:t>
            </a:r>
            <a:r>
              <a:rPr lang="fr-FR" sz="1680" dirty="0" err="1"/>
              <a:t>bundled</a:t>
            </a:r>
            <a:r>
              <a:rPr lang="fr-FR" sz="1680" dirty="0"/>
              <a:t> </a:t>
            </a:r>
            <a:r>
              <a:rPr lang="fr-FR" sz="1680" dirty="0" err="1"/>
              <a:t>offers</a:t>
            </a:r>
            <a:r>
              <a:rPr lang="fr-FR" sz="1680" dirty="0"/>
              <a:t> </a:t>
            </a:r>
          </a:p>
        </c:rich>
      </c:tx>
      <c:layout>
        <c:manualLayout>
          <c:xMode val="edge"/>
          <c:yMode val="edge"/>
          <c:x val="0.42936691489659851"/>
          <c:y val="4.8609125397724474E-2"/>
        </c:manualLayout>
      </c:layout>
      <c:overlay val="0"/>
    </c:title>
    <c:autoTitleDeleted val="0"/>
    <c:plotArea>
      <c:layout>
        <c:manualLayout>
          <c:layoutTarget val="inner"/>
          <c:xMode val="edge"/>
          <c:yMode val="edge"/>
          <c:x val="0.23522935149635221"/>
          <c:y val="0.18856103907782404"/>
          <c:w val="0.74216063100247764"/>
          <c:h val="0.67318044908590402"/>
        </c:manualLayout>
      </c:layout>
      <c:lineChart>
        <c:grouping val="standard"/>
        <c:varyColors val="0"/>
        <c:ser>
          <c:idx val="1"/>
          <c:order val="0"/>
          <c:spPr>
            <a:ln w="38100">
              <a:solidFill>
                <a:srgbClr val="589199"/>
              </a:solidFill>
            </a:ln>
          </c:spPr>
          <c:marker>
            <c:symbol val="square"/>
            <c:size val="7"/>
            <c:spPr>
              <a:solidFill>
                <a:srgbClr val="589199"/>
              </a:solidFill>
              <a:ln w="38100">
                <a:solidFill>
                  <a:srgbClr val="589199"/>
                </a:solidFill>
              </a:ln>
            </c:spPr>
          </c:marker>
          <c:dLbls>
            <c:numFmt formatCode="#,##0.0" sourceLinked="0"/>
            <c:showLegendKey val="0"/>
            <c:showVal val="1"/>
            <c:showCatName val="0"/>
            <c:showSerName val="0"/>
            <c:showPercent val="0"/>
            <c:showBubbleSize val="0"/>
            <c:showLeaderLines val="0"/>
          </c:dLbls>
          <c:cat>
            <c:numRef>
              <c:f>bundelsamenstelling!$J$31:$T$31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'data for graph_BIPT2'!$D$63:$M$63</c:f>
              <c:numCache>
                <c:formatCode>#,##0</c:formatCode>
                <c:ptCount val="10"/>
                <c:pt idx="0">
                  <c:v>479528</c:v>
                </c:pt>
                <c:pt idx="1">
                  <c:v>813728</c:v>
                </c:pt>
                <c:pt idx="2">
                  <c:v>1291579</c:v>
                </c:pt>
                <c:pt idx="3">
                  <c:v>1851944</c:v>
                </c:pt>
                <c:pt idx="4">
                  <c:v>2258689.9999999995</c:v>
                </c:pt>
                <c:pt idx="5">
                  <c:v>2625173</c:v>
                </c:pt>
                <c:pt idx="6">
                  <c:v>2769559.1276441435</c:v>
                </c:pt>
                <c:pt idx="7">
                  <c:v>2858256</c:v>
                </c:pt>
                <c:pt idx="8">
                  <c:v>2943533</c:v>
                </c:pt>
                <c:pt idx="9">
                  <c:v>3058175</c:v>
                </c:pt>
              </c:numCache>
            </c:numRef>
          </c:val>
          <c:smooth val="0"/>
        </c:ser>
        <c:dLbls>
          <c:showLegendKey val="0"/>
          <c:showVal val="0"/>
          <c:showCatName val="0"/>
          <c:showSerName val="0"/>
          <c:showPercent val="0"/>
          <c:showBubbleSize val="0"/>
        </c:dLbls>
        <c:marker val="1"/>
        <c:smooth val="0"/>
        <c:axId val="89475328"/>
        <c:axId val="89485312"/>
      </c:lineChart>
      <c:catAx>
        <c:axId val="89475328"/>
        <c:scaling>
          <c:orientation val="minMax"/>
        </c:scaling>
        <c:delete val="0"/>
        <c:axPos val="b"/>
        <c:numFmt formatCode="General" sourceLinked="1"/>
        <c:majorTickMark val="none"/>
        <c:minorTickMark val="none"/>
        <c:tickLblPos val="nextTo"/>
        <c:txPr>
          <a:bodyPr rot="0" vert="horz"/>
          <a:lstStyle/>
          <a:p>
            <a:pPr>
              <a:defRPr/>
            </a:pPr>
            <a:endParaRPr lang="nl-BE"/>
          </a:p>
        </c:txPr>
        <c:crossAx val="89485312"/>
        <c:crosses val="autoZero"/>
        <c:auto val="1"/>
        <c:lblAlgn val="ctr"/>
        <c:lblOffset val="100"/>
        <c:tickLblSkip val="1"/>
        <c:noMultiLvlLbl val="0"/>
      </c:catAx>
      <c:valAx>
        <c:axId val="89485312"/>
        <c:scaling>
          <c:orientation val="minMax"/>
        </c:scaling>
        <c:delete val="0"/>
        <c:axPos val="l"/>
        <c:majorGridlines/>
        <c:title>
          <c:tx>
            <c:rich>
              <a:bodyPr/>
              <a:lstStyle/>
              <a:p>
                <a:pPr>
                  <a:defRPr b="0"/>
                </a:pPr>
                <a:r>
                  <a:rPr lang="fr-FR" b="0" dirty="0" smtClean="0"/>
                  <a:t>Millions of </a:t>
                </a:r>
                <a:r>
                  <a:rPr lang="fr-FR" b="0" dirty="0" err="1" smtClean="0"/>
                  <a:t>subscriptions</a:t>
                </a:r>
                <a:endParaRPr lang="fr-FR" b="0" dirty="0"/>
              </a:p>
            </c:rich>
          </c:tx>
          <c:layout/>
          <c:overlay val="0"/>
        </c:title>
        <c:numFmt formatCode="#,##0" sourceLinked="1"/>
        <c:majorTickMark val="none"/>
        <c:minorTickMark val="none"/>
        <c:tickLblPos val="nextTo"/>
        <c:txPr>
          <a:bodyPr rot="0" vert="horz"/>
          <a:lstStyle/>
          <a:p>
            <a:pPr>
              <a:defRPr/>
            </a:pPr>
            <a:endParaRPr lang="nl-BE"/>
          </a:p>
        </c:txPr>
        <c:crossAx val="89475328"/>
        <c:crosses val="autoZero"/>
        <c:crossBetween val="between"/>
        <c:dispUnits>
          <c:builtInUnit val="millions"/>
        </c:dispUnits>
      </c:valAx>
    </c:plotArea>
    <c:plotVisOnly val="1"/>
    <c:dispBlanksAs val="gap"/>
    <c:showDLblsOverMax val="0"/>
  </c:chart>
  <c:txPr>
    <a:bodyPr/>
    <a:lstStyle/>
    <a:p>
      <a:pPr>
        <a:defRPr sz="1700"/>
      </a:pPr>
      <a:endParaRPr lang="nl-B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b="1"/>
            </a:pPr>
            <a:r>
              <a:rPr lang="nl-BE" sz="1680" b="1" dirty="0" smtClean="0">
                <a:effectLst/>
              </a:rPr>
              <a:t>Share of </a:t>
            </a:r>
            <a:r>
              <a:rPr lang="nl-BE" sz="1680" b="1" dirty="0" err="1" smtClean="0">
                <a:effectLst/>
              </a:rPr>
              <a:t>broadband</a:t>
            </a:r>
            <a:r>
              <a:rPr lang="nl-BE" sz="1680" b="1" dirty="0" smtClean="0">
                <a:effectLst/>
              </a:rPr>
              <a:t> </a:t>
            </a:r>
            <a:r>
              <a:rPr lang="nl-BE" sz="1680" b="1" dirty="0" err="1" smtClean="0">
                <a:effectLst/>
              </a:rPr>
              <a:t>customers</a:t>
            </a:r>
            <a:r>
              <a:rPr lang="nl-BE" sz="1680" b="1" dirty="0" smtClean="0">
                <a:effectLst/>
              </a:rPr>
              <a:t> </a:t>
            </a:r>
            <a:r>
              <a:rPr lang="nl-BE" sz="1680" b="1" dirty="0" err="1" smtClean="0">
                <a:effectLst/>
              </a:rPr>
              <a:t>quadruple</a:t>
            </a:r>
            <a:r>
              <a:rPr lang="nl-BE" sz="1680" b="1" dirty="0" smtClean="0">
                <a:effectLst/>
              </a:rPr>
              <a:t> </a:t>
            </a:r>
            <a:r>
              <a:rPr lang="nl-BE" sz="1680" b="1" dirty="0" err="1" smtClean="0">
                <a:effectLst/>
              </a:rPr>
              <a:t>play</a:t>
            </a:r>
            <a:r>
              <a:rPr lang="nl-BE" sz="1680" b="1" dirty="0" smtClean="0">
                <a:effectLst/>
              </a:rPr>
              <a:t> X 10</a:t>
            </a:r>
            <a:endParaRPr lang="en-GB" sz="1680" b="1" dirty="0">
              <a:effectLst/>
            </a:endParaRPr>
          </a:p>
        </c:rich>
      </c:tx>
      <c:layout>
        <c:manualLayout>
          <c:xMode val="edge"/>
          <c:yMode val="edge"/>
          <c:x val="0.23874366616733844"/>
          <c:y val="0"/>
        </c:manualLayout>
      </c:layout>
      <c:overlay val="0"/>
    </c:title>
    <c:autoTitleDeleted val="0"/>
    <c:plotArea>
      <c:layout>
        <c:manualLayout>
          <c:layoutTarget val="inner"/>
          <c:xMode val="edge"/>
          <c:yMode val="edge"/>
          <c:x val="0.11646497603332276"/>
          <c:y val="0.10591563058650048"/>
          <c:w val="0.85377585298688352"/>
          <c:h val="0.67884607939185204"/>
        </c:manualLayout>
      </c:layout>
      <c:barChart>
        <c:barDir val="col"/>
        <c:grouping val="stacked"/>
        <c:varyColors val="0"/>
        <c:ser>
          <c:idx val="0"/>
          <c:order val="0"/>
          <c:tx>
            <c:strRef>
              <c:f>'data for graph_BIPT2'!$C$97</c:f>
              <c:strCache>
                <c:ptCount val="1"/>
                <c:pt idx="0">
                  <c:v>1-play</c:v>
                </c:pt>
              </c:strCache>
            </c:strRef>
          </c:tx>
          <c:spPr>
            <a:solidFill>
              <a:srgbClr val="FF8100"/>
            </a:solidFill>
          </c:spPr>
          <c:invertIfNegative val="0"/>
          <c:dLbls>
            <c:showLegendKey val="0"/>
            <c:showVal val="1"/>
            <c:showCatName val="0"/>
            <c:showSerName val="0"/>
            <c:showPercent val="0"/>
            <c:showBubbleSize val="0"/>
            <c:showLeaderLines val="0"/>
          </c:dLbls>
          <c:cat>
            <c:numRef>
              <c:f>'data for graph_BIPT2'!$G$1:$M$1</c:f>
              <c:numCache>
                <c:formatCode>General</c:formatCode>
                <c:ptCount val="7"/>
                <c:pt idx="0">
                  <c:v>2010</c:v>
                </c:pt>
                <c:pt idx="1">
                  <c:v>2011</c:v>
                </c:pt>
                <c:pt idx="2">
                  <c:v>2012</c:v>
                </c:pt>
                <c:pt idx="3">
                  <c:v>2013</c:v>
                </c:pt>
                <c:pt idx="4">
                  <c:v>2014</c:v>
                </c:pt>
                <c:pt idx="5">
                  <c:v>2015</c:v>
                </c:pt>
                <c:pt idx="6">
                  <c:v>2016</c:v>
                </c:pt>
              </c:numCache>
            </c:numRef>
          </c:cat>
          <c:val>
            <c:numRef>
              <c:f>'data for graph_BIPT2'!$G$104:$M$104</c:f>
              <c:numCache>
                <c:formatCode>0%</c:formatCode>
                <c:ptCount val="7"/>
                <c:pt idx="0">
                  <c:v>0.33416342465863114</c:v>
                </c:pt>
                <c:pt idx="1">
                  <c:v>0.28041878619736527</c:v>
                </c:pt>
                <c:pt idx="2">
                  <c:v>0.21405602170785584</c:v>
                </c:pt>
                <c:pt idx="3">
                  <c:v>0.18465790712854321</c:v>
                </c:pt>
                <c:pt idx="4">
                  <c:v>0.17847823235381949</c:v>
                </c:pt>
                <c:pt idx="5">
                  <c:v>0.16834531764683103</c:v>
                </c:pt>
                <c:pt idx="6">
                  <c:v>0.15953437752715588</c:v>
                </c:pt>
              </c:numCache>
            </c:numRef>
          </c:val>
        </c:ser>
        <c:ser>
          <c:idx val="1"/>
          <c:order val="1"/>
          <c:tx>
            <c:strRef>
              <c:f>'data for graph_BIPT2'!$C$98</c:f>
              <c:strCache>
                <c:ptCount val="1"/>
                <c:pt idx="0">
                  <c:v>2-play</c:v>
                </c:pt>
              </c:strCache>
            </c:strRef>
          </c:tx>
          <c:spPr>
            <a:solidFill>
              <a:srgbClr val="589199"/>
            </a:solidFill>
          </c:spPr>
          <c:invertIfNegative val="0"/>
          <c:dLbls>
            <c:showLegendKey val="0"/>
            <c:showVal val="1"/>
            <c:showCatName val="0"/>
            <c:showSerName val="0"/>
            <c:showPercent val="0"/>
            <c:showBubbleSize val="0"/>
            <c:showLeaderLines val="0"/>
          </c:dLbls>
          <c:cat>
            <c:numRef>
              <c:f>'data for graph_BIPT2'!$G$1:$M$1</c:f>
              <c:numCache>
                <c:formatCode>General</c:formatCode>
                <c:ptCount val="7"/>
                <c:pt idx="0">
                  <c:v>2010</c:v>
                </c:pt>
                <c:pt idx="1">
                  <c:v>2011</c:v>
                </c:pt>
                <c:pt idx="2">
                  <c:v>2012</c:v>
                </c:pt>
                <c:pt idx="3">
                  <c:v>2013</c:v>
                </c:pt>
                <c:pt idx="4">
                  <c:v>2014</c:v>
                </c:pt>
                <c:pt idx="5">
                  <c:v>2015</c:v>
                </c:pt>
                <c:pt idx="6">
                  <c:v>2016</c:v>
                </c:pt>
              </c:numCache>
            </c:numRef>
          </c:cat>
          <c:val>
            <c:numRef>
              <c:f>'data for graph_BIPT2'!$G$105:$M$105</c:f>
              <c:numCache>
                <c:formatCode>0%</c:formatCode>
                <c:ptCount val="7"/>
                <c:pt idx="0">
                  <c:v>0.28995772520659818</c:v>
                </c:pt>
                <c:pt idx="1">
                  <c:v>0.26086454726859365</c:v>
                </c:pt>
                <c:pt idx="2">
                  <c:v>0.25722517128276751</c:v>
                </c:pt>
                <c:pt idx="3">
                  <c:v>0.24456396103152209</c:v>
                </c:pt>
                <c:pt idx="4">
                  <c:v>0.15568554960473063</c:v>
                </c:pt>
                <c:pt idx="5">
                  <c:v>0.11915144525738239</c:v>
                </c:pt>
                <c:pt idx="6">
                  <c:v>0.11203769626264512</c:v>
                </c:pt>
              </c:numCache>
            </c:numRef>
          </c:val>
        </c:ser>
        <c:ser>
          <c:idx val="2"/>
          <c:order val="2"/>
          <c:tx>
            <c:strRef>
              <c:f>'data for graph_BIPT2'!$C$106</c:f>
              <c:strCache>
                <c:ptCount val="1"/>
                <c:pt idx="0">
                  <c:v>3-play</c:v>
                </c:pt>
              </c:strCache>
            </c:strRef>
          </c:tx>
          <c:spPr>
            <a:solidFill>
              <a:srgbClr val="94B6D2"/>
            </a:solidFill>
          </c:spPr>
          <c:invertIfNegative val="0"/>
          <c:dLbls>
            <c:showLegendKey val="0"/>
            <c:showVal val="1"/>
            <c:showCatName val="0"/>
            <c:showSerName val="0"/>
            <c:showPercent val="0"/>
            <c:showBubbleSize val="0"/>
            <c:showLeaderLines val="0"/>
          </c:dLbls>
          <c:cat>
            <c:numRef>
              <c:f>'data for graph_BIPT2'!$G$1:$M$1</c:f>
              <c:numCache>
                <c:formatCode>General</c:formatCode>
                <c:ptCount val="7"/>
                <c:pt idx="0">
                  <c:v>2010</c:v>
                </c:pt>
                <c:pt idx="1">
                  <c:v>2011</c:v>
                </c:pt>
                <c:pt idx="2">
                  <c:v>2012</c:v>
                </c:pt>
                <c:pt idx="3">
                  <c:v>2013</c:v>
                </c:pt>
                <c:pt idx="4">
                  <c:v>2014</c:v>
                </c:pt>
                <c:pt idx="5">
                  <c:v>2015</c:v>
                </c:pt>
                <c:pt idx="6">
                  <c:v>2016</c:v>
                </c:pt>
              </c:numCache>
            </c:numRef>
          </c:cat>
          <c:val>
            <c:numRef>
              <c:f>'data for graph_BIPT2'!$G$106:$M$106</c:f>
              <c:numCache>
                <c:formatCode>0%</c:formatCode>
                <c:ptCount val="7"/>
                <c:pt idx="0">
                  <c:v>0.35821967716806546</c:v>
                </c:pt>
                <c:pt idx="1">
                  <c:v>0.43174597335770409</c:v>
                </c:pt>
                <c:pt idx="2">
                  <c:v>0.49326710080430547</c:v>
                </c:pt>
                <c:pt idx="3">
                  <c:v>0.51461000905325138</c:v>
                </c:pt>
                <c:pt idx="4">
                  <c:v>0.47459735800739467</c:v>
                </c:pt>
                <c:pt idx="5">
                  <c:v>0.48951453244235549</c:v>
                </c:pt>
                <c:pt idx="6">
                  <c:v>0.48296079568753442</c:v>
                </c:pt>
              </c:numCache>
            </c:numRef>
          </c:val>
        </c:ser>
        <c:ser>
          <c:idx val="3"/>
          <c:order val="3"/>
          <c:tx>
            <c:strRef>
              <c:f>'data for graph_BIPT2'!$C$100</c:f>
              <c:strCache>
                <c:ptCount val="1"/>
                <c:pt idx="0">
                  <c:v>4-play</c:v>
                </c:pt>
              </c:strCache>
            </c:strRef>
          </c:tx>
          <c:spPr>
            <a:solidFill>
              <a:srgbClr val="7030A0">
                <a:alpha val="51000"/>
              </a:srgbClr>
            </a:solidFill>
          </c:spPr>
          <c:invertIfNegative val="0"/>
          <c:dLbls>
            <c:spPr>
              <a:noFill/>
            </c:spPr>
            <c:showLegendKey val="0"/>
            <c:showVal val="1"/>
            <c:showCatName val="0"/>
            <c:showSerName val="0"/>
            <c:showPercent val="0"/>
            <c:showBubbleSize val="0"/>
            <c:showLeaderLines val="0"/>
          </c:dLbls>
          <c:cat>
            <c:numRef>
              <c:f>'data for graph_BIPT2'!$G$1:$M$1</c:f>
              <c:numCache>
                <c:formatCode>General</c:formatCode>
                <c:ptCount val="7"/>
                <c:pt idx="0">
                  <c:v>2010</c:v>
                </c:pt>
                <c:pt idx="1">
                  <c:v>2011</c:v>
                </c:pt>
                <c:pt idx="2">
                  <c:v>2012</c:v>
                </c:pt>
                <c:pt idx="3">
                  <c:v>2013</c:v>
                </c:pt>
                <c:pt idx="4">
                  <c:v>2014</c:v>
                </c:pt>
                <c:pt idx="5">
                  <c:v>2015</c:v>
                </c:pt>
                <c:pt idx="6">
                  <c:v>2016</c:v>
                </c:pt>
              </c:numCache>
            </c:numRef>
          </c:cat>
          <c:val>
            <c:numRef>
              <c:f>'data for graph_BIPT2'!$G$107:$M$107</c:f>
              <c:numCache>
                <c:formatCode>0%</c:formatCode>
                <c:ptCount val="7"/>
                <c:pt idx="0">
                  <c:v>1.7659172966705217E-2</c:v>
                </c:pt>
                <c:pt idx="1">
                  <c:v>2.6970693176336977E-2</c:v>
                </c:pt>
                <c:pt idx="2">
                  <c:v>3.5451706205071196E-2</c:v>
                </c:pt>
                <c:pt idx="3">
                  <c:v>5.6168122786683351E-2</c:v>
                </c:pt>
                <c:pt idx="4">
                  <c:v>0.19123886003405521</c:v>
                </c:pt>
                <c:pt idx="5">
                  <c:v>0.22298870465343107</c:v>
                </c:pt>
                <c:pt idx="6">
                  <c:v>0.24546713052266456</c:v>
                </c:pt>
              </c:numCache>
            </c:numRef>
          </c:val>
        </c:ser>
        <c:dLbls>
          <c:showLegendKey val="0"/>
          <c:showVal val="0"/>
          <c:showCatName val="0"/>
          <c:showSerName val="0"/>
          <c:showPercent val="0"/>
          <c:showBubbleSize val="0"/>
        </c:dLbls>
        <c:gapWidth val="150"/>
        <c:overlap val="100"/>
        <c:axId val="90053632"/>
        <c:axId val="90063616"/>
      </c:barChart>
      <c:catAx>
        <c:axId val="90053632"/>
        <c:scaling>
          <c:orientation val="minMax"/>
        </c:scaling>
        <c:delete val="0"/>
        <c:axPos val="b"/>
        <c:numFmt formatCode="General" sourceLinked="1"/>
        <c:majorTickMark val="out"/>
        <c:minorTickMark val="none"/>
        <c:tickLblPos val="nextTo"/>
        <c:txPr>
          <a:bodyPr rot="0" vert="horz"/>
          <a:lstStyle/>
          <a:p>
            <a:pPr>
              <a:defRPr/>
            </a:pPr>
            <a:endParaRPr lang="nl-BE"/>
          </a:p>
        </c:txPr>
        <c:crossAx val="90063616"/>
        <c:crosses val="autoZero"/>
        <c:auto val="1"/>
        <c:lblAlgn val="ctr"/>
        <c:lblOffset val="100"/>
        <c:noMultiLvlLbl val="0"/>
      </c:catAx>
      <c:valAx>
        <c:axId val="90063616"/>
        <c:scaling>
          <c:orientation val="minMax"/>
          <c:max val="1"/>
        </c:scaling>
        <c:delete val="0"/>
        <c:axPos val="l"/>
        <c:majorGridlines/>
        <c:numFmt formatCode="0%" sourceLinked="1"/>
        <c:majorTickMark val="out"/>
        <c:minorTickMark val="none"/>
        <c:tickLblPos val="nextTo"/>
        <c:txPr>
          <a:bodyPr rot="0" vert="horz"/>
          <a:lstStyle/>
          <a:p>
            <a:pPr>
              <a:defRPr/>
            </a:pPr>
            <a:endParaRPr lang="nl-BE"/>
          </a:p>
        </c:txPr>
        <c:crossAx val="90053632"/>
        <c:crosses val="autoZero"/>
        <c:crossBetween val="between"/>
        <c:majorUnit val="0.2"/>
      </c:valAx>
    </c:plotArea>
    <c:legend>
      <c:legendPos val="b"/>
      <c:layout>
        <c:manualLayout>
          <c:xMode val="edge"/>
          <c:yMode val="edge"/>
          <c:x val="0.1672672800469823"/>
          <c:y val="0.89547083420991047"/>
          <c:w val="0.5979070737333072"/>
          <c:h val="0.10452916579008951"/>
        </c:manualLayout>
      </c:layout>
      <c:overlay val="0"/>
    </c:legend>
    <c:plotVisOnly val="1"/>
    <c:dispBlanksAs val="gap"/>
    <c:showDLblsOverMax val="0"/>
  </c:chart>
  <c:txPr>
    <a:bodyPr/>
    <a:lstStyle/>
    <a:p>
      <a:pPr>
        <a:defRPr sz="1400" b="0" i="0" u="none" strike="noStrike" baseline="0">
          <a:solidFill>
            <a:schemeClr val="tx1"/>
          </a:solidFill>
          <a:latin typeface="Calibri"/>
          <a:ea typeface="Calibri"/>
          <a:cs typeface="Calibri"/>
        </a:defRPr>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t>Churn levels in various</a:t>
            </a:r>
            <a:r>
              <a:rPr lang="en-GB" baseline="0" dirty="0" smtClean="0"/>
              <a:t> bundled services</a:t>
            </a:r>
            <a:endParaRPr lang="en-GB" dirty="0"/>
          </a:p>
        </c:rich>
      </c:tx>
      <c:layout/>
      <c:overlay val="0"/>
    </c:title>
    <c:autoTitleDeleted val="0"/>
    <c:plotArea>
      <c:layout>
        <c:manualLayout>
          <c:layoutTarget val="inner"/>
          <c:xMode val="edge"/>
          <c:yMode val="edge"/>
          <c:x val="7.809408555271663E-2"/>
          <c:y val="0.1609369792245306"/>
          <c:w val="0.90224312080203928"/>
          <c:h val="0.59117185508799674"/>
        </c:manualLayout>
      </c:layout>
      <c:barChart>
        <c:barDir val="col"/>
        <c:grouping val="clustered"/>
        <c:varyColors val="0"/>
        <c:ser>
          <c:idx val="0"/>
          <c:order val="0"/>
          <c:tx>
            <c:v>2015</c:v>
          </c:tx>
          <c:spPr>
            <a:solidFill>
              <a:srgbClr val="94B6D2"/>
            </a:solidFill>
          </c:spPr>
          <c:invertIfNegative val="0"/>
          <c:dLbls>
            <c:showLegendKey val="0"/>
            <c:showVal val="1"/>
            <c:showCatName val="0"/>
            <c:showSerName val="0"/>
            <c:showPercent val="0"/>
            <c:showBubbleSize val="0"/>
            <c:showLeaderLines val="0"/>
          </c:dLbls>
          <c:cat>
            <c:strRef>
              <c:f>'data for graph'!$B$19:$B$22</c:f>
              <c:strCache>
                <c:ptCount val="4"/>
                <c:pt idx="0">
                  <c:v>Huishoudens met ongebundelde diensten</c:v>
                </c:pt>
                <c:pt idx="1">
                  <c:v>2-play huishoudens</c:v>
                </c:pt>
                <c:pt idx="2">
                  <c:v>3-play huishoudens</c:v>
                </c:pt>
                <c:pt idx="3">
                  <c:v>4-play huishoudens</c:v>
                </c:pt>
              </c:strCache>
            </c:strRef>
          </c:cat>
          <c:val>
            <c:numRef>
              <c:f>'data for graph'!$F$19:$F$22</c:f>
              <c:numCache>
                <c:formatCode>0%</c:formatCode>
                <c:ptCount val="4"/>
                <c:pt idx="0">
                  <c:v>0.18877187290806752</c:v>
                </c:pt>
                <c:pt idx="1">
                  <c:v>0.15896704941399414</c:v>
                </c:pt>
                <c:pt idx="2">
                  <c:v>0.13796370311158482</c:v>
                </c:pt>
                <c:pt idx="3">
                  <c:v>2.7654762655235452E-2</c:v>
                </c:pt>
              </c:numCache>
            </c:numRef>
          </c:val>
        </c:ser>
        <c:ser>
          <c:idx val="1"/>
          <c:order val="1"/>
          <c:tx>
            <c:v>2016</c:v>
          </c:tx>
          <c:invertIfNegative val="0"/>
          <c:dLbls>
            <c:showLegendKey val="0"/>
            <c:showVal val="1"/>
            <c:showCatName val="0"/>
            <c:showSerName val="0"/>
            <c:showPercent val="0"/>
            <c:showBubbleSize val="0"/>
            <c:showLeaderLines val="0"/>
          </c:dLbls>
          <c:val>
            <c:numRef>
              <c:f>'data for graph'!$G$19:$G$22</c:f>
              <c:numCache>
                <c:formatCode>0%</c:formatCode>
                <c:ptCount val="4"/>
                <c:pt idx="0">
                  <c:v>0.14172850265417353</c:v>
                </c:pt>
                <c:pt idx="1">
                  <c:v>0.10507692628854143</c:v>
                </c:pt>
                <c:pt idx="2">
                  <c:v>7.4387539526173163E-2</c:v>
                </c:pt>
                <c:pt idx="3">
                  <c:v>4.5062132721577733E-2</c:v>
                </c:pt>
              </c:numCache>
            </c:numRef>
          </c:val>
        </c:ser>
        <c:dLbls>
          <c:showLegendKey val="0"/>
          <c:showVal val="0"/>
          <c:showCatName val="0"/>
          <c:showSerName val="0"/>
          <c:showPercent val="0"/>
          <c:showBubbleSize val="0"/>
        </c:dLbls>
        <c:gapWidth val="75"/>
        <c:overlap val="-25"/>
        <c:axId val="97327744"/>
        <c:axId val="97333632"/>
      </c:barChart>
      <c:catAx>
        <c:axId val="97327744"/>
        <c:scaling>
          <c:orientation val="minMax"/>
        </c:scaling>
        <c:delete val="0"/>
        <c:axPos val="b"/>
        <c:majorTickMark val="none"/>
        <c:minorTickMark val="none"/>
        <c:tickLblPos val="nextTo"/>
        <c:crossAx val="97333632"/>
        <c:crosses val="autoZero"/>
        <c:auto val="1"/>
        <c:lblAlgn val="ctr"/>
        <c:lblOffset val="100"/>
        <c:noMultiLvlLbl val="0"/>
      </c:catAx>
      <c:valAx>
        <c:axId val="97333632"/>
        <c:scaling>
          <c:orientation val="minMax"/>
        </c:scaling>
        <c:delete val="0"/>
        <c:axPos val="l"/>
        <c:majorGridlines/>
        <c:numFmt formatCode="0%" sourceLinked="1"/>
        <c:majorTickMark val="none"/>
        <c:minorTickMark val="none"/>
        <c:tickLblPos val="nextTo"/>
        <c:spPr>
          <a:ln w="9525">
            <a:noFill/>
          </a:ln>
        </c:spPr>
        <c:crossAx val="97327744"/>
        <c:crosses val="autoZero"/>
        <c:crossBetween val="between"/>
      </c:valAx>
    </c:plotArea>
    <c:legend>
      <c:legendPos val="b"/>
      <c:layout/>
      <c:overlay val="0"/>
    </c:legend>
    <c:plotVisOnly val="1"/>
    <c:dispBlanksAs val="gap"/>
    <c:showDLblsOverMax val="0"/>
  </c:chart>
  <c:spPr>
    <a:ln>
      <a:noFill/>
    </a:ln>
  </c:spPr>
  <c:txPr>
    <a:bodyPr/>
    <a:lstStyle/>
    <a:p>
      <a:pPr>
        <a:defRPr sz="1400"/>
      </a:pPr>
      <a:endParaRPr lang="nl-B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680" b="1" i="0" baseline="0" dirty="0" smtClean="0">
                <a:effectLst/>
              </a:rPr>
              <a:t>National </a:t>
            </a:r>
            <a:r>
              <a:rPr lang="fr-FR" sz="1680" b="1" i="0" baseline="0" dirty="0" err="1" smtClean="0">
                <a:effectLst/>
              </a:rPr>
              <a:t>market</a:t>
            </a:r>
            <a:r>
              <a:rPr lang="fr-FR" sz="1680" b="1" i="0" baseline="0" dirty="0" smtClean="0">
                <a:effectLst/>
              </a:rPr>
              <a:t> </a:t>
            </a:r>
            <a:r>
              <a:rPr lang="fr-FR" sz="1680" b="1" i="0" baseline="0" dirty="0" err="1" smtClean="0">
                <a:effectLst/>
              </a:rPr>
              <a:t>share</a:t>
            </a:r>
            <a:r>
              <a:rPr lang="fr-FR" sz="1680" b="1" i="0" baseline="0" dirty="0" smtClean="0">
                <a:effectLst/>
              </a:rPr>
              <a:t> </a:t>
            </a:r>
            <a:r>
              <a:rPr lang="fr-FR" sz="1680" b="1" i="0" baseline="0" dirty="0" err="1" smtClean="0">
                <a:effectLst/>
              </a:rPr>
              <a:t>residential</a:t>
            </a:r>
            <a:r>
              <a:rPr lang="fr-FR" sz="1680" b="1" i="0" baseline="0" dirty="0" smtClean="0">
                <a:effectLst/>
              </a:rPr>
              <a:t> </a:t>
            </a:r>
            <a:r>
              <a:rPr lang="fr-FR" sz="1680" b="1" i="0" baseline="0" dirty="0" err="1" smtClean="0">
                <a:effectLst/>
              </a:rPr>
              <a:t>broadband</a:t>
            </a:r>
            <a:r>
              <a:rPr lang="fr-FR" sz="1680" b="1" i="0" baseline="0" dirty="0" smtClean="0">
                <a:effectLst/>
              </a:rPr>
              <a:t> </a:t>
            </a:r>
            <a:r>
              <a:rPr lang="fr-FR" sz="1680" b="1" i="0" baseline="0" dirty="0" err="1" smtClean="0">
                <a:effectLst/>
              </a:rPr>
              <a:t>users</a:t>
            </a:r>
            <a:r>
              <a:rPr lang="fr-FR" sz="1680" b="1" i="0" baseline="0" dirty="0" smtClean="0">
                <a:effectLst/>
              </a:rPr>
              <a:t> (Source: BIPT)</a:t>
            </a:r>
            <a:endParaRPr lang="en-GB" sz="1680" dirty="0">
              <a:effectLst/>
            </a:endParaRPr>
          </a:p>
        </c:rich>
      </c:tx>
      <c:layout/>
      <c:overlay val="0"/>
    </c:title>
    <c:autoTitleDeleted val="0"/>
    <c:plotArea>
      <c:layout>
        <c:manualLayout>
          <c:layoutTarget val="inner"/>
          <c:xMode val="edge"/>
          <c:yMode val="edge"/>
          <c:x val="7.8953741097549046E-2"/>
          <c:y val="0.11992270219133901"/>
          <c:w val="0.87572328389896137"/>
          <c:h val="0.59092150535462384"/>
        </c:manualLayout>
      </c:layout>
      <c:lineChart>
        <c:grouping val="standard"/>
        <c:varyColors val="0"/>
        <c:ser>
          <c:idx val="0"/>
          <c:order val="0"/>
          <c:tx>
            <c:strRef>
              <c:f>'vast breedband'!$Y$35:$AC$35</c:f>
              <c:strCache>
                <c:ptCount val="1"/>
                <c:pt idx="0">
                  <c:v>Proximus</c:v>
                </c:pt>
              </c:strCache>
            </c:strRef>
          </c:tx>
          <c:spPr>
            <a:ln w="38100">
              <a:solidFill>
                <a:srgbClr val="7030A0"/>
              </a:solidFill>
            </a:ln>
          </c:spPr>
          <c:marker>
            <c:symbol val="diamond"/>
            <c:size val="7"/>
            <c:spPr>
              <a:solidFill>
                <a:srgbClr val="7030A0"/>
              </a:solidFill>
              <a:ln w="38100">
                <a:solidFill>
                  <a:srgbClr val="7030A0"/>
                </a:solidFill>
              </a:ln>
            </c:spPr>
          </c:marker>
          <c:cat>
            <c:strRef>
              <c:f>'vast breedband'!$AD$34:$AN$34</c:f>
              <c:strCache>
                <c:ptCount val="11"/>
                <c:pt idx="0">
                  <c:v>S2_2011</c:v>
                </c:pt>
                <c:pt idx="1">
                  <c:v>S1_2012</c:v>
                </c:pt>
                <c:pt idx="2">
                  <c:v>S2_2012</c:v>
                </c:pt>
                <c:pt idx="3">
                  <c:v>S1_2013</c:v>
                </c:pt>
                <c:pt idx="4">
                  <c:v>S2_2013</c:v>
                </c:pt>
                <c:pt idx="5">
                  <c:v>S1_2014</c:v>
                </c:pt>
                <c:pt idx="6">
                  <c:v>S2_2014</c:v>
                </c:pt>
                <c:pt idx="7">
                  <c:v>S1_2015</c:v>
                </c:pt>
                <c:pt idx="8">
                  <c:v>S2_2015</c:v>
                </c:pt>
                <c:pt idx="9">
                  <c:v>S1_2016</c:v>
                </c:pt>
                <c:pt idx="10">
                  <c:v>S2_2016</c:v>
                </c:pt>
              </c:strCache>
            </c:strRef>
          </c:cat>
          <c:val>
            <c:numRef>
              <c:f>'vast breedband'!$AD$35:$AN$35</c:f>
              <c:numCache>
                <c:formatCode>0%</c:formatCode>
                <c:ptCount val="11"/>
                <c:pt idx="0">
                  <c:v>0.44730835251494244</c:v>
                </c:pt>
                <c:pt idx="1">
                  <c:v>0.44596809108295982</c:v>
                </c:pt>
                <c:pt idx="2">
                  <c:v>0.44299594069245224</c:v>
                </c:pt>
                <c:pt idx="3">
                  <c:v>0.43786358085260946</c:v>
                </c:pt>
                <c:pt idx="4">
                  <c:v>0.43465149802614783</c:v>
                </c:pt>
                <c:pt idx="5">
                  <c:v>0.43708087633760606</c:v>
                </c:pt>
                <c:pt idx="6">
                  <c:v>0.44243206549014569</c:v>
                </c:pt>
                <c:pt idx="7">
                  <c:v>0.45642009030000441</c:v>
                </c:pt>
                <c:pt idx="8">
                  <c:v>0.46017628035968511</c:v>
                </c:pt>
                <c:pt idx="9">
                  <c:v>0.46088377655058282</c:v>
                </c:pt>
                <c:pt idx="10">
                  <c:v>0.46048089742008552</c:v>
                </c:pt>
              </c:numCache>
            </c:numRef>
          </c:val>
          <c:smooth val="0"/>
        </c:ser>
        <c:ser>
          <c:idx val="1"/>
          <c:order val="1"/>
          <c:tx>
            <c:strRef>
              <c:f>'vast breedband'!$Y$36:$AC$36</c:f>
              <c:strCache>
                <c:ptCount val="1"/>
                <c:pt idx="0">
                  <c:v>Other operators</c:v>
                </c:pt>
              </c:strCache>
            </c:strRef>
          </c:tx>
          <c:spPr>
            <a:ln w="38100">
              <a:solidFill>
                <a:srgbClr val="0070C0"/>
              </a:solidFill>
            </a:ln>
          </c:spPr>
          <c:marker>
            <c:symbol val="square"/>
            <c:size val="7"/>
            <c:spPr>
              <a:solidFill>
                <a:srgbClr val="0070C0"/>
              </a:solidFill>
              <a:ln w="38100">
                <a:solidFill>
                  <a:srgbClr val="0070C0"/>
                </a:solidFill>
              </a:ln>
            </c:spPr>
          </c:marker>
          <c:dLbls>
            <c:dLblPos val="t"/>
            <c:showLegendKey val="0"/>
            <c:showVal val="1"/>
            <c:showCatName val="0"/>
            <c:showSerName val="0"/>
            <c:showPercent val="0"/>
            <c:showBubbleSize val="0"/>
            <c:showLeaderLines val="0"/>
          </c:dLbls>
          <c:cat>
            <c:strRef>
              <c:f>'vast breedband'!$AD$34:$AN$34</c:f>
              <c:strCache>
                <c:ptCount val="11"/>
                <c:pt idx="0">
                  <c:v>S2_2011</c:v>
                </c:pt>
                <c:pt idx="1">
                  <c:v>S1_2012</c:v>
                </c:pt>
                <c:pt idx="2">
                  <c:v>S2_2012</c:v>
                </c:pt>
                <c:pt idx="3">
                  <c:v>S1_2013</c:v>
                </c:pt>
                <c:pt idx="4">
                  <c:v>S2_2013</c:v>
                </c:pt>
                <c:pt idx="5">
                  <c:v>S1_2014</c:v>
                </c:pt>
                <c:pt idx="6">
                  <c:v>S2_2014</c:v>
                </c:pt>
                <c:pt idx="7">
                  <c:v>S1_2015</c:v>
                </c:pt>
                <c:pt idx="8">
                  <c:v>S2_2015</c:v>
                </c:pt>
                <c:pt idx="9">
                  <c:v>S1_2016</c:v>
                </c:pt>
                <c:pt idx="10">
                  <c:v>S2_2016</c:v>
                </c:pt>
              </c:strCache>
            </c:strRef>
          </c:cat>
          <c:val>
            <c:numRef>
              <c:f>'vast breedband'!$AD$36:$AN$36</c:f>
              <c:numCache>
                <c:formatCode>0%</c:formatCode>
                <c:ptCount val="11"/>
                <c:pt idx="0">
                  <c:v>8.2622153481656066E-2</c:v>
                </c:pt>
                <c:pt idx="1">
                  <c:v>7.5324283651727317E-2</c:v>
                </c:pt>
                <c:pt idx="2">
                  <c:v>7.0036394819189232E-2</c:v>
                </c:pt>
                <c:pt idx="3">
                  <c:v>6.6434244697211445E-2</c:v>
                </c:pt>
                <c:pt idx="4">
                  <c:v>5.5802741276060344E-2</c:v>
                </c:pt>
                <c:pt idx="5">
                  <c:v>4.9658513310709251E-2</c:v>
                </c:pt>
                <c:pt idx="6">
                  <c:v>4.5985509520555704E-2</c:v>
                </c:pt>
                <c:pt idx="7">
                  <c:v>3.3325856701497292E-2</c:v>
                </c:pt>
                <c:pt idx="8">
                  <c:v>2.8519680304699119E-2</c:v>
                </c:pt>
                <c:pt idx="9">
                  <c:v>3.0139106315692631E-2</c:v>
                </c:pt>
                <c:pt idx="10">
                  <c:v>3.3123596432941403E-2</c:v>
                </c:pt>
              </c:numCache>
            </c:numRef>
          </c:val>
          <c:smooth val="0"/>
        </c:ser>
        <c:ser>
          <c:idx val="2"/>
          <c:order val="2"/>
          <c:tx>
            <c:strRef>
              <c:f>'vast breedband'!$Y$37:$AC$37</c:f>
              <c:strCache>
                <c:ptCount val="1"/>
                <c:pt idx="0">
                  <c:v>Cable operators</c:v>
                </c:pt>
              </c:strCache>
            </c:strRef>
          </c:tx>
          <c:spPr>
            <a:ln w="38100">
              <a:solidFill>
                <a:srgbClr val="FF8100"/>
              </a:solidFill>
            </a:ln>
          </c:spPr>
          <c:marker>
            <c:symbol val="triangle"/>
            <c:size val="7"/>
            <c:spPr>
              <a:solidFill>
                <a:srgbClr val="FF8100"/>
              </a:solidFill>
              <a:ln w="38100">
                <a:solidFill>
                  <a:srgbClr val="FF8100"/>
                </a:solidFill>
              </a:ln>
            </c:spPr>
          </c:marker>
          <c:cat>
            <c:strRef>
              <c:f>'vast breedband'!$AD$34:$AN$34</c:f>
              <c:strCache>
                <c:ptCount val="11"/>
                <c:pt idx="0">
                  <c:v>S2_2011</c:v>
                </c:pt>
                <c:pt idx="1">
                  <c:v>S1_2012</c:v>
                </c:pt>
                <c:pt idx="2">
                  <c:v>S2_2012</c:v>
                </c:pt>
                <c:pt idx="3">
                  <c:v>S1_2013</c:v>
                </c:pt>
                <c:pt idx="4">
                  <c:v>S2_2013</c:v>
                </c:pt>
                <c:pt idx="5">
                  <c:v>S1_2014</c:v>
                </c:pt>
                <c:pt idx="6">
                  <c:v>S2_2014</c:v>
                </c:pt>
                <c:pt idx="7">
                  <c:v>S1_2015</c:v>
                </c:pt>
                <c:pt idx="8">
                  <c:v>S2_2015</c:v>
                </c:pt>
                <c:pt idx="9">
                  <c:v>S1_2016</c:v>
                </c:pt>
                <c:pt idx="10">
                  <c:v>S2_2016</c:v>
                </c:pt>
              </c:strCache>
            </c:strRef>
          </c:cat>
          <c:val>
            <c:numRef>
              <c:f>'vast breedband'!$AD$37:$AN$37</c:f>
              <c:numCache>
                <c:formatCode>0%</c:formatCode>
                <c:ptCount val="11"/>
                <c:pt idx="0">
                  <c:v>0.47006949400340148</c:v>
                </c:pt>
                <c:pt idx="1">
                  <c:v>0.47870762526531291</c:v>
                </c:pt>
                <c:pt idx="2">
                  <c:v>0.48696766448835849</c:v>
                </c:pt>
                <c:pt idx="3">
                  <c:v>0.49570217445017911</c:v>
                </c:pt>
                <c:pt idx="4">
                  <c:v>0.50954576069779189</c:v>
                </c:pt>
                <c:pt idx="5">
                  <c:v>0.51326061035168469</c:v>
                </c:pt>
                <c:pt idx="6">
                  <c:v>0.51158242498929862</c:v>
                </c:pt>
                <c:pt idx="7">
                  <c:v>0.51025405299849824</c:v>
                </c:pt>
                <c:pt idx="8">
                  <c:v>0.51130403933561575</c:v>
                </c:pt>
                <c:pt idx="9">
                  <c:v>0.50897711713372451</c:v>
                </c:pt>
                <c:pt idx="10">
                  <c:v>0.50639550614697304</c:v>
                </c:pt>
              </c:numCache>
            </c:numRef>
          </c:val>
          <c:smooth val="0"/>
        </c:ser>
        <c:dLbls>
          <c:showLegendKey val="0"/>
          <c:showVal val="0"/>
          <c:showCatName val="0"/>
          <c:showSerName val="0"/>
          <c:showPercent val="0"/>
          <c:showBubbleSize val="0"/>
        </c:dLbls>
        <c:marker val="1"/>
        <c:smooth val="0"/>
        <c:axId val="99513856"/>
        <c:axId val="99515776"/>
      </c:lineChart>
      <c:catAx>
        <c:axId val="99513856"/>
        <c:scaling>
          <c:orientation val="minMax"/>
        </c:scaling>
        <c:delete val="0"/>
        <c:axPos val="b"/>
        <c:numFmt formatCode="General" sourceLinked="1"/>
        <c:majorTickMark val="out"/>
        <c:minorTickMark val="none"/>
        <c:tickLblPos val="nextTo"/>
        <c:txPr>
          <a:bodyPr rot="-5400000" vert="horz"/>
          <a:lstStyle/>
          <a:p>
            <a:pPr>
              <a:defRPr/>
            </a:pPr>
            <a:endParaRPr lang="nl-BE"/>
          </a:p>
        </c:txPr>
        <c:crossAx val="99515776"/>
        <c:crosses val="autoZero"/>
        <c:auto val="1"/>
        <c:lblAlgn val="ctr"/>
        <c:lblOffset val="100"/>
        <c:noMultiLvlLbl val="0"/>
      </c:catAx>
      <c:valAx>
        <c:axId val="99515776"/>
        <c:scaling>
          <c:orientation val="minMax"/>
        </c:scaling>
        <c:delete val="0"/>
        <c:axPos val="l"/>
        <c:majorGridlines/>
        <c:numFmt formatCode="0%" sourceLinked="0"/>
        <c:majorTickMark val="out"/>
        <c:minorTickMark val="none"/>
        <c:tickLblPos val="nextTo"/>
        <c:txPr>
          <a:bodyPr rot="0" vert="horz"/>
          <a:lstStyle/>
          <a:p>
            <a:pPr>
              <a:defRPr/>
            </a:pPr>
            <a:endParaRPr lang="nl-BE"/>
          </a:p>
        </c:txPr>
        <c:crossAx val="99513856"/>
        <c:crosses val="autoZero"/>
        <c:crossBetween val="between"/>
      </c:valAx>
    </c:plotArea>
    <c:legend>
      <c:legendPos val="b"/>
      <c:layout>
        <c:manualLayout>
          <c:xMode val="edge"/>
          <c:yMode val="edge"/>
          <c:x val="0.17803115763824651"/>
          <c:y val="0.93126804790683726"/>
          <c:w val="0.5484265129466267"/>
          <c:h val="4.8691871932842065E-2"/>
        </c:manualLayout>
      </c:layout>
      <c:overlay val="0"/>
    </c:legend>
    <c:plotVisOnly val="1"/>
    <c:dispBlanksAs val="gap"/>
    <c:showDLblsOverMax val="0"/>
  </c:chart>
  <c:txPr>
    <a:bodyPr/>
    <a:lstStyle/>
    <a:p>
      <a:pPr>
        <a:defRPr sz="1500" b="0" i="0" u="none" strike="noStrike" baseline="0">
          <a:solidFill>
            <a:srgbClr val="000000"/>
          </a:solidFill>
          <a:latin typeface="Calibri"/>
          <a:ea typeface="Calibri"/>
          <a:cs typeface="Calibri"/>
        </a:defRPr>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067597089285992E-2"/>
          <c:y val="0.2053888989503449"/>
          <c:w val="0.88304116177094627"/>
          <c:h val="0.49234540910979452"/>
        </c:manualLayout>
      </c:layout>
      <c:lineChart>
        <c:grouping val="standard"/>
        <c:varyColors val="0"/>
        <c:ser>
          <c:idx val="0"/>
          <c:order val="0"/>
          <c:tx>
            <c:strRef>
              <c:f>Grafieken!$B$18</c:f>
              <c:strCache>
                <c:ptCount val="1"/>
                <c:pt idx="0">
                  <c:v>Consumer price index general</c:v>
                </c:pt>
              </c:strCache>
            </c:strRef>
          </c:tx>
          <c:spPr>
            <a:ln w="57150">
              <a:solidFill>
                <a:srgbClr val="FFC000"/>
              </a:solidFill>
              <a:prstDash val="sysDash"/>
            </a:ln>
          </c:spPr>
          <c:marker>
            <c:symbol val="none"/>
          </c:marker>
          <c:cat>
            <c:numRef>
              <c:f>Grafieken!$CU$17:$ED$17</c:f>
              <c:numCache>
                <c:formatCode>mmm\-yy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Grafieken!$CU$18:$ED$18</c:f>
              <c:numCache>
                <c:formatCode>0.00</c:formatCode>
                <c:ptCount val="36"/>
                <c:pt idx="0">
                  <c:v>100</c:v>
                </c:pt>
                <c:pt idx="1">
                  <c:v>100.15920398009951</c:v>
                </c:pt>
                <c:pt idx="2">
                  <c:v>100.21890547263681</c:v>
                </c:pt>
                <c:pt idx="3">
                  <c:v>99.910447761194021</c:v>
                </c:pt>
                <c:pt idx="4">
                  <c:v>99.800995024875618</c:v>
                </c:pt>
                <c:pt idx="5">
                  <c:v>99.880597014925371</c:v>
                </c:pt>
                <c:pt idx="6">
                  <c:v>100.04975124378109</c:v>
                </c:pt>
                <c:pt idx="7">
                  <c:v>99.671641791044777</c:v>
                </c:pt>
                <c:pt idx="8">
                  <c:v>99.595168174195024</c:v>
                </c:pt>
                <c:pt idx="9">
                  <c:v>99.71651824608459</c:v>
                </c:pt>
                <c:pt idx="10">
                  <c:v>99.59306370336617</c:v>
                </c:pt>
                <c:pt idx="11">
                  <c:v>99.478310612893722</c:v>
                </c:pt>
                <c:pt idx="12">
                  <c:v>99.349461383130645</c:v>
                </c:pt>
                <c:pt idx="13">
                  <c:v>99.761226546902492</c:v>
                </c:pt>
                <c:pt idx="14">
                  <c:v>99.823250483928362</c:v>
                </c:pt>
                <c:pt idx="15">
                  <c:v>100.19789849615921</c:v>
                </c:pt>
                <c:pt idx="16">
                  <c:v>100.35959530421789</c:v>
                </c:pt>
                <c:pt idx="17">
                  <c:v>100.51179866522088</c:v>
                </c:pt>
                <c:pt idx="18">
                  <c:v>100.51179866522088</c:v>
                </c:pt>
                <c:pt idx="19">
                  <c:v>100.58118552528757</c:v>
                </c:pt>
                <c:pt idx="20">
                  <c:v>100.64713006309451</c:v>
                </c:pt>
                <c:pt idx="21">
                  <c:v>100.9981143404179</c:v>
                </c:pt>
                <c:pt idx="22">
                  <c:v>101.10132921846169</c:v>
                </c:pt>
                <c:pt idx="23">
                  <c:v>100.97516677630149</c:v>
                </c:pt>
                <c:pt idx="24">
                  <c:v>101.08233040556418</c:v>
                </c:pt>
                <c:pt idx="25">
                  <c:v>101.14129227426368</c:v>
                </c:pt>
                <c:pt idx="26">
                  <c:v>102.0634950137383</c:v>
                </c:pt>
                <c:pt idx="27">
                  <c:v>102.23725255413831</c:v>
                </c:pt>
                <c:pt idx="28">
                  <c:v>102.56310025712934</c:v>
                </c:pt>
                <c:pt idx="29">
                  <c:v>102.67337055166171</c:v>
                </c:pt>
                <c:pt idx="30">
                  <c:v>102.79573713410051</c:v>
                </c:pt>
                <c:pt idx="31">
                  <c:v>102.74407876154427</c:v>
                </c:pt>
                <c:pt idx="32">
                  <c:v>102.52829867582489</c:v>
                </c:pt>
                <c:pt idx="33">
                  <c:v>102.82862299988457</c:v>
                </c:pt>
                <c:pt idx="34">
                  <c:v>102.89687620383681</c:v>
                </c:pt>
                <c:pt idx="35">
                  <c:v>103.02037863323284</c:v>
                </c:pt>
              </c:numCache>
            </c:numRef>
          </c:val>
          <c:smooth val="0"/>
        </c:ser>
        <c:ser>
          <c:idx val="2"/>
          <c:order val="1"/>
          <c:tx>
            <c:strRef>
              <c:f>Grafieken!$B$20</c:f>
              <c:strCache>
                <c:ptCount val="1"/>
                <c:pt idx="0">
                  <c:v>Mobile telephony</c:v>
                </c:pt>
              </c:strCache>
            </c:strRef>
          </c:tx>
          <c:spPr>
            <a:ln w="38100"/>
          </c:spPr>
          <c:marker>
            <c:symbol val="none"/>
          </c:marker>
          <c:cat>
            <c:numRef>
              <c:f>Grafieken!$CU$17:$ED$17</c:f>
              <c:numCache>
                <c:formatCode>mmm\-yy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Grafieken!$CU$20:$ED$20</c:f>
              <c:numCache>
                <c:formatCode>0.00</c:formatCode>
                <c:ptCount val="36"/>
                <c:pt idx="0">
                  <c:v>100</c:v>
                </c:pt>
                <c:pt idx="1">
                  <c:v>96.763251128990262</c:v>
                </c:pt>
                <c:pt idx="2">
                  <c:v>96.762896735840542</c:v>
                </c:pt>
                <c:pt idx="3">
                  <c:v>96.763251128990262</c:v>
                </c:pt>
                <c:pt idx="4">
                  <c:v>94.329659039861284</c:v>
                </c:pt>
                <c:pt idx="5">
                  <c:v>94.329659039861284</c:v>
                </c:pt>
                <c:pt idx="6">
                  <c:v>94.329659039861284</c:v>
                </c:pt>
                <c:pt idx="7">
                  <c:v>93.479298276551546</c:v>
                </c:pt>
                <c:pt idx="8">
                  <c:v>93.477500292332536</c:v>
                </c:pt>
                <c:pt idx="9">
                  <c:v>93.477500292332536</c:v>
                </c:pt>
                <c:pt idx="10">
                  <c:v>91.753409311256078</c:v>
                </c:pt>
                <c:pt idx="11">
                  <c:v>90.993360638353508</c:v>
                </c:pt>
                <c:pt idx="12">
                  <c:v>90.993360638353508</c:v>
                </c:pt>
                <c:pt idx="13">
                  <c:v>90.403158148203318</c:v>
                </c:pt>
                <c:pt idx="14">
                  <c:v>90.403158148203318</c:v>
                </c:pt>
                <c:pt idx="15">
                  <c:v>90.330078993061136</c:v>
                </c:pt>
                <c:pt idx="16">
                  <c:v>88.530415954903347</c:v>
                </c:pt>
                <c:pt idx="17">
                  <c:v>88.530415954903347</c:v>
                </c:pt>
                <c:pt idx="18">
                  <c:v>88.530415954903347</c:v>
                </c:pt>
                <c:pt idx="19">
                  <c:v>87.988968261825804</c:v>
                </c:pt>
                <c:pt idx="20">
                  <c:v>87.988968261825804</c:v>
                </c:pt>
                <c:pt idx="21">
                  <c:v>87.988968261825804</c:v>
                </c:pt>
                <c:pt idx="22">
                  <c:v>88.084345629206155</c:v>
                </c:pt>
                <c:pt idx="23">
                  <c:v>88.087093125385834</c:v>
                </c:pt>
                <c:pt idx="24">
                  <c:v>88.087093125385834</c:v>
                </c:pt>
                <c:pt idx="25">
                  <c:v>88.087093125385834</c:v>
                </c:pt>
                <c:pt idx="26">
                  <c:v>88.030308001641316</c:v>
                </c:pt>
                <c:pt idx="27">
                  <c:v>87.96821883121784</c:v>
                </c:pt>
                <c:pt idx="28">
                  <c:v>88.341369123173209</c:v>
                </c:pt>
                <c:pt idx="29">
                  <c:v>88.094624871669851</c:v>
                </c:pt>
                <c:pt idx="30">
                  <c:v>88.094624871669851</c:v>
                </c:pt>
                <c:pt idx="31">
                  <c:v>88.629177304064868</c:v>
                </c:pt>
                <c:pt idx="32">
                  <c:v>88.629177304064868</c:v>
                </c:pt>
                <c:pt idx="33">
                  <c:v>88.629177304064868</c:v>
                </c:pt>
                <c:pt idx="34">
                  <c:v>89.526834164005393</c:v>
                </c:pt>
                <c:pt idx="35">
                  <c:v>89.526834164005393</c:v>
                </c:pt>
              </c:numCache>
            </c:numRef>
          </c:val>
          <c:smooth val="0"/>
        </c:ser>
        <c:ser>
          <c:idx val="3"/>
          <c:order val="2"/>
          <c:tx>
            <c:strRef>
              <c:f>Grafieken!$B$21</c:f>
              <c:strCache>
                <c:ptCount val="1"/>
                <c:pt idx="0">
                  <c:v>Fixed internet</c:v>
                </c:pt>
              </c:strCache>
            </c:strRef>
          </c:tx>
          <c:spPr>
            <a:ln w="38100"/>
          </c:spPr>
          <c:marker>
            <c:symbol val="none"/>
          </c:marker>
          <c:cat>
            <c:numRef>
              <c:f>Grafieken!$CU$17:$ED$17</c:f>
              <c:numCache>
                <c:formatCode>mmm\-yy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Grafieken!$CU$21:$ED$21</c:f>
              <c:numCache>
                <c:formatCode>0.00</c:formatCode>
                <c:ptCount val="36"/>
                <c:pt idx="0">
                  <c:v>100</c:v>
                </c:pt>
                <c:pt idx="1">
                  <c:v>101.58377219826971</c:v>
                </c:pt>
                <c:pt idx="2">
                  <c:v>101.58330222390654</c:v>
                </c:pt>
                <c:pt idx="3">
                  <c:v>101.58377219826971</c:v>
                </c:pt>
                <c:pt idx="4">
                  <c:v>101.58377219826971</c:v>
                </c:pt>
                <c:pt idx="5">
                  <c:v>101.58377219826971</c:v>
                </c:pt>
                <c:pt idx="6">
                  <c:v>101.74559491163173</c:v>
                </c:pt>
                <c:pt idx="7">
                  <c:v>101.74300870278859</c:v>
                </c:pt>
                <c:pt idx="8">
                  <c:v>101.74559491163173</c:v>
                </c:pt>
                <c:pt idx="9">
                  <c:v>101.74559491163173</c:v>
                </c:pt>
                <c:pt idx="10">
                  <c:v>101.54433005341323</c:v>
                </c:pt>
                <c:pt idx="11">
                  <c:v>101.54433005341323</c:v>
                </c:pt>
                <c:pt idx="12">
                  <c:v>101.54433005341323</c:v>
                </c:pt>
                <c:pt idx="13">
                  <c:v>104.01694565821589</c:v>
                </c:pt>
                <c:pt idx="14">
                  <c:v>104.01694565821589</c:v>
                </c:pt>
                <c:pt idx="15">
                  <c:v>104.01694565821589</c:v>
                </c:pt>
                <c:pt idx="16">
                  <c:v>104.06190622810118</c:v>
                </c:pt>
                <c:pt idx="17">
                  <c:v>104.06190622810118</c:v>
                </c:pt>
                <c:pt idx="18">
                  <c:v>105.23931340942083</c:v>
                </c:pt>
                <c:pt idx="19">
                  <c:v>105.19570682069856</c:v>
                </c:pt>
                <c:pt idx="20">
                  <c:v>105.19570682069856</c:v>
                </c:pt>
                <c:pt idx="21">
                  <c:v>105.19570682069856</c:v>
                </c:pt>
                <c:pt idx="22">
                  <c:v>106.10357705972824</c:v>
                </c:pt>
                <c:pt idx="23">
                  <c:v>106.10357705972824</c:v>
                </c:pt>
                <c:pt idx="24">
                  <c:v>106.10357705972824</c:v>
                </c:pt>
                <c:pt idx="25">
                  <c:v>106.10357705972824</c:v>
                </c:pt>
                <c:pt idx="26">
                  <c:v>107.02530437346</c:v>
                </c:pt>
                <c:pt idx="27">
                  <c:v>107.02530437346</c:v>
                </c:pt>
                <c:pt idx="28">
                  <c:v>106.8986285510836</c:v>
                </c:pt>
                <c:pt idx="29">
                  <c:v>106.8986285510836</c:v>
                </c:pt>
                <c:pt idx="30">
                  <c:v>106.8986285510836</c:v>
                </c:pt>
                <c:pt idx="31">
                  <c:v>106.7757745284583</c:v>
                </c:pt>
                <c:pt idx="32">
                  <c:v>106.7757745284583</c:v>
                </c:pt>
                <c:pt idx="33">
                  <c:v>106.7757745284583</c:v>
                </c:pt>
                <c:pt idx="34">
                  <c:v>105.16594266376728</c:v>
                </c:pt>
                <c:pt idx="35">
                  <c:v>105.16594266376728</c:v>
                </c:pt>
              </c:numCache>
            </c:numRef>
          </c:val>
          <c:smooth val="0"/>
        </c:ser>
        <c:ser>
          <c:idx val="4"/>
          <c:order val="3"/>
          <c:tx>
            <c:strRef>
              <c:f>Grafieken!$B$22</c:f>
              <c:strCache>
                <c:ptCount val="1"/>
                <c:pt idx="0">
                  <c:v>Telecommunication packs</c:v>
                </c:pt>
              </c:strCache>
            </c:strRef>
          </c:tx>
          <c:spPr>
            <a:ln w="38100"/>
          </c:spPr>
          <c:marker>
            <c:symbol val="none"/>
          </c:marker>
          <c:cat>
            <c:numRef>
              <c:f>Grafieken!$CU$17:$ED$17</c:f>
              <c:numCache>
                <c:formatCode>mmm\-yy</c:formatCode>
                <c:ptCount val="3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numCache>
            </c:numRef>
          </c:cat>
          <c:val>
            <c:numRef>
              <c:f>Grafieken!$CU$22:$ED$22</c:f>
              <c:numCache>
                <c:formatCode>0.00</c:formatCode>
                <c:ptCount val="36"/>
                <c:pt idx="0">
                  <c:v>100</c:v>
                </c:pt>
                <c:pt idx="1">
                  <c:v>100.56325213378</c:v>
                </c:pt>
                <c:pt idx="2">
                  <c:v>100.56263580025654</c:v>
                </c:pt>
                <c:pt idx="3">
                  <c:v>100.56325213378</c:v>
                </c:pt>
                <c:pt idx="4">
                  <c:v>100.8385477146565</c:v>
                </c:pt>
                <c:pt idx="5">
                  <c:v>100.8385477146565</c:v>
                </c:pt>
                <c:pt idx="6">
                  <c:v>101.3404285448116</c:v>
                </c:pt>
                <c:pt idx="7">
                  <c:v>100.19605279290586</c:v>
                </c:pt>
                <c:pt idx="8">
                  <c:v>100.19883586081097</c:v>
                </c:pt>
                <c:pt idx="9">
                  <c:v>100.19883586081097</c:v>
                </c:pt>
                <c:pt idx="10">
                  <c:v>98.81754436937122</c:v>
                </c:pt>
                <c:pt idx="11">
                  <c:v>98.81754436937122</c:v>
                </c:pt>
                <c:pt idx="12">
                  <c:v>98.81754436937122</c:v>
                </c:pt>
                <c:pt idx="13">
                  <c:v>101.72761526355902</c:v>
                </c:pt>
                <c:pt idx="14">
                  <c:v>101.72761526355902</c:v>
                </c:pt>
                <c:pt idx="15">
                  <c:v>101.72761526355902</c:v>
                </c:pt>
                <c:pt idx="16">
                  <c:v>101.65266791114071</c:v>
                </c:pt>
                <c:pt idx="17">
                  <c:v>101.65266791114071</c:v>
                </c:pt>
                <c:pt idx="18">
                  <c:v>102.58888088062197</c:v>
                </c:pt>
                <c:pt idx="19">
                  <c:v>102.64976384286821</c:v>
                </c:pt>
                <c:pt idx="20">
                  <c:v>102.63526365469049</c:v>
                </c:pt>
                <c:pt idx="21">
                  <c:v>102.63526365469049</c:v>
                </c:pt>
                <c:pt idx="22">
                  <c:v>102.14488194917635</c:v>
                </c:pt>
                <c:pt idx="23">
                  <c:v>102.14488194917635</c:v>
                </c:pt>
                <c:pt idx="24">
                  <c:v>102.48467563484409</c:v>
                </c:pt>
                <c:pt idx="25">
                  <c:v>102.48467563484409</c:v>
                </c:pt>
                <c:pt idx="26">
                  <c:v>103.33264941274338</c:v>
                </c:pt>
                <c:pt idx="27">
                  <c:v>109.30750939751678</c:v>
                </c:pt>
                <c:pt idx="28">
                  <c:v>109.18871482306041</c:v>
                </c:pt>
                <c:pt idx="29">
                  <c:v>109.18871482306041</c:v>
                </c:pt>
                <c:pt idx="30">
                  <c:v>110.61945948360645</c:v>
                </c:pt>
                <c:pt idx="31">
                  <c:v>110.44021774490851</c:v>
                </c:pt>
                <c:pt idx="32">
                  <c:v>110.44021774490851</c:v>
                </c:pt>
                <c:pt idx="33">
                  <c:v>110.44021774490851</c:v>
                </c:pt>
                <c:pt idx="34">
                  <c:v>110.46121528516559</c:v>
                </c:pt>
                <c:pt idx="35">
                  <c:v>110.46121528516559</c:v>
                </c:pt>
              </c:numCache>
            </c:numRef>
          </c:val>
          <c:smooth val="0"/>
        </c:ser>
        <c:dLbls>
          <c:showLegendKey val="0"/>
          <c:showVal val="0"/>
          <c:showCatName val="0"/>
          <c:showSerName val="0"/>
          <c:showPercent val="0"/>
          <c:showBubbleSize val="0"/>
        </c:dLbls>
        <c:marker val="1"/>
        <c:smooth val="0"/>
        <c:axId val="99862016"/>
        <c:axId val="99863552"/>
      </c:lineChart>
      <c:dateAx>
        <c:axId val="99862016"/>
        <c:scaling>
          <c:orientation val="minMax"/>
        </c:scaling>
        <c:delete val="0"/>
        <c:axPos val="b"/>
        <c:numFmt formatCode="mmm\-yy" sourceLinked="0"/>
        <c:majorTickMark val="none"/>
        <c:minorTickMark val="none"/>
        <c:tickLblPos val="nextTo"/>
        <c:txPr>
          <a:bodyPr rot="-2700000" vert="horz"/>
          <a:lstStyle/>
          <a:p>
            <a:pPr>
              <a:defRPr/>
            </a:pPr>
            <a:endParaRPr lang="nl-BE"/>
          </a:p>
        </c:txPr>
        <c:crossAx val="99863552"/>
        <c:crosses val="autoZero"/>
        <c:auto val="1"/>
        <c:lblOffset val="100"/>
        <c:baseTimeUnit val="months"/>
        <c:majorUnit val="3"/>
        <c:majorTimeUnit val="months"/>
      </c:dateAx>
      <c:valAx>
        <c:axId val="99863552"/>
        <c:scaling>
          <c:orientation val="minMax"/>
          <c:max val="120"/>
          <c:min val="80"/>
        </c:scaling>
        <c:delete val="0"/>
        <c:axPos val="l"/>
        <c:majorGridlines/>
        <c:numFmt formatCode="0.00" sourceLinked="1"/>
        <c:majorTickMark val="none"/>
        <c:minorTickMark val="none"/>
        <c:tickLblPos val="nextTo"/>
        <c:txPr>
          <a:bodyPr rot="0" vert="horz"/>
          <a:lstStyle/>
          <a:p>
            <a:pPr>
              <a:defRPr/>
            </a:pPr>
            <a:endParaRPr lang="nl-BE"/>
          </a:p>
        </c:txPr>
        <c:crossAx val="99862016"/>
        <c:crosses val="autoZero"/>
        <c:crossBetween val="between"/>
      </c:valAx>
    </c:plotArea>
    <c:legend>
      <c:legendPos val="b"/>
      <c:layout/>
      <c:overlay val="0"/>
    </c:legend>
    <c:plotVisOnly val="1"/>
    <c:dispBlanksAs val="gap"/>
    <c:showDLblsOverMax val="0"/>
  </c:chart>
  <c:spPr>
    <a:noFill/>
    <a:ln>
      <a:noFill/>
    </a:ln>
  </c:spPr>
  <c:txPr>
    <a:bodyPr/>
    <a:lstStyle/>
    <a:p>
      <a:pPr>
        <a:defRPr sz="1600" b="0" i="0" u="none" strike="noStrike" baseline="0">
          <a:solidFill>
            <a:srgbClr val="000000"/>
          </a:solidFill>
          <a:latin typeface="Calibri"/>
          <a:ea typeface="Calibri"/>
          <a:cs typeface="Calibri"/>
        </a:defRPr>
      </a:pPr>
      <a:endParaRPr lang="nl-BE"/>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 Id="rId4" Type="http://schemas.openxmlformats.org/officeDocument/2006/relationships/image" Target="../media/image11.jpg"/></Relationships>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 Id="rId4" Type="http://schemas.openxmlformats.org/officeDocument/2006/relationships/image" Target="../media/image22.jp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image" Target="../media/image27.jpg"/><Relationship Id="rId5" Type="http://schemas.openxmlformats.org/officeDocument/2006/relationships/image" Target="../media/image30.jpg"/><Relationship Id="rId4" Type="http://schemas.openxmlformats.org/officeDocument/2006/relationships/image" Target="../media/image22.jpg"/></Relationships>
</file>

<file path=ppt/diagrams/_rels/data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image" Target="../media/image35.jpg"/><Relationship Id="rId4" Type="http://schemas.openxmlformats.org/officeDocument/2006/relationships/image" Target="../media/image3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 Id="rId4"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 Id="rId4" Type="http://schemas.openxmlformats.org/officeDocument/2006/relationships/image" Target="../media/image2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image" Target="../media/image27.jpg"/><Relationship Id="rId5" Type="http://schemas.openxmlformats.org/officeDocument/2006/relationships/image" Target="../media/image30.jpg"/><Relationship Id="rId4" Type="http://schemas.openxmlformats.org/officeDocument/2006/relationships/image" Target="../media/image22.jpg"/></Relationships>
</file>

<file path=ppt/diagrams/_rels/drawing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image" Target="../media/image35.jpg"/><Relationship Id="rId4"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46DBD-828B-4809-BC85-A15C55FE827E}"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fr-BE"/>
        </a:p>
      </dgm:t>
    </dgm:pt>
    <dgm:pt modelId="{55FC1393-D7B8-4F74-9C33-96CF60AE53EB}">
      <dgm:prSet custT="1"/>
      <dgm:spPr>
        <a:solidFill>
          <a:schemeClr val="accent1"/>
        </a:solidFill>
      </dgm:spPr>
      <dgm:t>
        <a:bodyPr/>
        <a:lstStyle/>
        <a:p>
          <a:pPr rtl="0"/>
          <a:r>
            <a:rPr lang="fr-BE" sz="2400" b="1" baseline="0" dirty="0" err="1" smtClean="0"/>
            <a:t>Barriers</a:t>
          </a:r>
          <a:r>
            <a:rPr lang="fr-BE" sz="2400" b="1" baseline="0" dirty="0" smtClean="0"/>
            <a:t> to entry : network, content, </a:t>
          </a:r>
          <a:r>
            <a:rPr lang="fr-BE" sz="2400" b="1" baseline="0" dirty="0" err="1" smtClean="0"/>
            <a:t>bundled</a:t>
          </a:r>
          <a:r>
            <a:rPr lang="fr-BE" sz="2400" b="1" baseline="0" dirty="0" smtClean="0"/>
            <a:t> </a:t>
          </a:r>
          <a:r>
            <a:rPr lang="fr-BE" sz="2400" b="1" baseline="0" dirty="0" err="1" smtClean="0"/>
            <a:t>products</a:t>
          </a:r>
          <a:r>
            <a:rPr lang="fr-BE" sz="2400" b="1" baseline="0" dirty="0" smtClean="0"/>
            <a:t>, etc.</a:t>
          </a:r>
          <a:endParaRPr lang="fr-BE" sz="2400" dirty="0"/>
        </a:p>
      </dgm:t>
    </dgm:pt>
    <dgm:pt modelId="{B47F3C60-5429-40BD-84FF-D57088DEFD6A}" type="parTrans" cxnId="{80156AF6-5A2D-4E18-BFA7-1EBF1A074549}">
      <dgm:prSet/>
      <dgm:spPr/>
      <dgm:t>
        <a:bodyPr/>
        <a:lstStyle/>
        <a:p>
          <a:endParaRPr lang="fr-BE"/>
        </a:p>
      </dgm:t>
    </dgm:pt>
    <dgm:pt modelId="{3A27CA63-98A0-4749-A6EA-2FBE7F7A5E1B}" type="sibTrans" cxnId="{80156AF6-5A2D-4E18-BFA7-1EBF1A074549}">
      <dgm:prSet/>
      <dgm:spPr/>
      <dgm:t>
        <a:bodyPr/>
        <a:lstStyle/>
        <a:p>
          <a:endParaRPr lang="fr-BE"/>
        </a:p>
      </dgm:t>
    </dgm:pt>
    <dgm:pt modelId="{D634F711-09CF-4CEB-B9E4-9BCD20CC51C6}">
      <dgm:prSet custT="1"/>
      <dgm:spPr>
        <a:solidFill>
          <a:schemeClr val="accent1"/>
        </a:solidFill>
      </dgm:spPr>
      <dgm:t>
        <a:bodyPr/>
        <a:lstStyle/>
        <a:p>
          <a:pPr rtl="0"/>
          <a:r>
            <a:rPr lang="fr-BE" sz="2400" b="1" baseline="0" dirty="0" smtClean="0"/>
            <a:t>High concentration in </a:t>
          </a:r>
          <a:r>
            <a:rPr lang="fr-BE" sz="2400" b="1" baseline="0" dirty="0" err="1" smtClean="0"/>
            <a:t>residential</a:t>
          </a:r>
          <a:r>
            <a:rPr lang="fr-BE" sz="2400" b="1" baseline="0" dirty="0" smtClean="0"/>
            <a:t> and business </a:t>
          </a:r>
          <a:r>
            <a:rPr lang="fr-BE" sz="2400" b="1" baseline="0" dirty="0" err="1" smtClean="0"/>
            <a:t>markets</a:t>
          </a:r>
          <a:endParaRPr lang="fr-BE" sz="2000" b="0" dirty="0"/>
        </a:p>
      </dgm:t>
    </dgm:pt>
    <dgm:pt modelId="{6ADA3115-B9B6-4F9C-B07B-DA41B85BC066}" type="parTrans" cxnId="{280FF196-1A39-44F7-9DCD-329332D8F147}">
      <dgm:prSet/>
      <dgm:spPr/>
      <dgm:t>
        <a:bodyPr/>
        <a:lstStyle/>
        <a:p>
          <a:endParaRPr lang="fr-BE"/>
        </a:p>
      </dgm:t>
    </dgm:pt>
    <dgm:pt modelId="{CB946DD6-7258-4250-B97D-5B6ECE9FD1B3}" type="sibTrans" cxnId="{280FF196-1A39-44F7-9DCD-329332D8F147}">
      <dgm:prSet/>
      <dgm:spPr/>
      <dgm:t>
        <a:bodyPr/>
        <a:lstStyle/>
        <a:p>
          <a:endParaRPr lang="fr-BE"/>
        </a:p>
      </dgm:t>
    </dgm:pt>
    <dgm:pt modelId="{DF5F315F-F48C-4FC3-9857-5A8FE5F1C44D}">
      <dgm:prSet custT="1"/>
      <dgm:spPr>
        <a:solidFill>
          <a:schemeClr val="accent1"/>
        </a:solidFill>
      </dgm:spPr>
      <dgm:t>
        <a:bodyPr/>
        <a:lstStyle/>
        <a:p>
          <a:pPr rtl="0"/>
          <a:r>
            <a:rPr lang="fr-BE" sz="2400" b="1" baseline="0" dirty="0" err="1" smtClean="0"/>
            <a:t>Low</a:t>
          </a:r>
          <a:r>
            <a:rPr lang="fr-BE" sz="2400" b="1" baseline="0" dirty="0" smtClean="0"/>
            <a:t> </a:t>
          </a:r>
          <a:r>
            <a:rPr lang="fr-BE" sz="2400" b="1" baseline="0" dirty="0" err="1" smtClean="0"/>
            <a:t>churn</a:t>
          </a:r>
          <a:r>
            <a:rPr lang="fr-BE" sz="2400" b="1" baseline="0" dirty="0" smtClean="0"/>
            <a:t> rates : impact of </a:t>
          </a:r>
          <a:r>
            <a:rPr lang="fr-BE" sz="2400" b="1" baseline="0" dirty="0" err="1" smtClean="0"/>
            <a:t>bundling</a:t>
          </a:r>
          <a:endParaRPr lang="fr-BE" sz="2000" dirty="0"/>
        </a:p>
      </dgm:t>
    </dgm:pt>
    <dgm:pt modelId="{8D322D56-8673-46B4-9A60-DFD3F8CBA9DF}" type="parTrans" cxnId="{2A9E0783-7780-49B1-A8B6-FB368D9849CD}">
      <dgm:prSet/>
      <dgm:spPr/>
      <dgm:t>
        <a:bodyPr/>
        <a:lstStyle/>
        <a:p>
          <a:endParaRPr lang="fr-BE"/>
        </a:p>
      </dgm:t>
    </dgm:pt>
    <dgm:pt modelId="{1D50A4D4-40B7-4E10-A7DE-FD2E0E63EA39}" type="sibTrans" cxnId="{2A9E0783-7780-49B1-A8B6-FB368D9849CD}">
      <dgm:prSet/>
      <dgm:spPr/>
      <dgm:t>
        <a:bodyPr/>
        <a:lstStyle/>
        <a:p>
          <a:endParaRPr lang="fr-BE"/>
        </a:p>
      </dgm:t>
    </dgm:pt>
    <dgm:pt modelId="{3DD4A54A-C911-4F47-A5A3-CE47D7267E21}">
      <dgm:prSet custT="1"/>
      <dgm:spPr>
        <a:solidFill>
          <a:schemeClr val="accent1"/>
        </a:solidFill>
      </dgm:spPr>
      <dgm:t>
        <a:bodyPr/>
        <a:lstStyle/>
        <a:p>
          <a:pPr rtl="0"/>
          <a:r>
            <a:rPr lang="fr-BE" sz="2400" b="1" baseline="0" dirty="0" err="1" smtClean="0">
              <a:solidFill>
                <a:schemeClr val="bg1"/>
              </a:solidFill>
            </a:rPr>
            <a:t>Lack</a:t>
          </a:r>
          <a:r>
            <a:rPr lang="fr-BE" sz="2400" b="1" baseline="0" dirty="0" smtClean="0">
              <a:solidFill>
                <a:schemeClr val="bg1"/>
              </a:solidFill>
            </a:rPr>
            <a:t> of </a:t>
          </a:r>
          <a:r>
            <a:rPr lang="fr-BE" sz="2400" b="1" baseline="0" dirty="0" err="1" smtClean="0">
              <a:solidFill>
                <a:schemeClr val="bg1"/>
              </a:solidFill>
            </a:rPr>
            <a:t>price</a:t>
          </a:r>
          <a:r>
            <a:rPr lang="fr-BE" sz="2400" b="1" baseline="0" dirty="0" smtClean="0">
              <a:solidFill>
                <a:schemeClr val="bg1"/>
              </a:solidFill>
            </a:rPr>
            <a:t> </a:t>
          </a:r>
          <a:r>
            <a:rPr lang="fr-BE" sz="2400" b="1" baseline="0" dirty="0" err="1" smtClean="0">
              <a:solidFill>
                <a:schemeClr val="bg1"/>
              </a:solidFill>
            </a:rPr>
            <a:t>competition</a:t>
          </a:r>
          <a:r>
            <a:rPr lang="fr-BE" sz="2400" b="1" baseline="0" dirty="0" smtClean="0">
              <a:solidFill>
                <a:schemeClr val="bg1"/>
              </a:solidFill>
            </a:rPr>
            <a:t> and high </a:t>
          </a:r>
          <a:r>
            <a:rPr lang="fr-BE" sz="2400" b="1" baseline="0" dirty="0" err="1" smtClean="0">
              <a:solidFill>
                <a:schemeClr val="bg1"/>
              </a:solidFill>
            </a:rPr>
            <a:t>price</a:t>
          </a:r>
          <a:r>
            <a:rPr lang="fr-BE" sz="2400" b="1" baseline="0" dirty="0" smtClean="0">
              <a:solidFill>
                <a:schemeClr val="bg1"/>
              </a:solidFill>
            </a:rPr>
            <a:t> </a:t>
          </a:r>
          <a:r>
            <a:rPr lang="fr-BE" sz="2400" b="1" baseline="0" dirty="0" err="1" smtClean="0">
              <a:solidFill>
                <a:schemeClr val="bg1"/>
              </a:solidFill>
            </a:rPr>
            <a:t>levels</a:t>
          </a:r>
          <a:endParaRPr lang="fr-BE" sz="2000" b="0" dirty="0">
            <a:solidFill>
              <a:schemeClr val="bg1"/>
            </a:solidFill>
          </a:endParaRPr>
        </a:p>
      </dgm:t>
    </dgm:pt>
    <dgm:pt modelId="{0FD73869-2CA5-4C51-8EB2-5E6264000FBB}" type="parTrans" cxnId="{00E38ED1-DFFA-48A8-AD8E-D42FF52D27BE}">
      <dgm:prSet/>
      <dgm:spPr/>
      <dgm:t>
        <a:bodyPr/>
        <a:lstStyle/>
        <a:p>
          <a:endParaRPr lang="fr-BE"/>
        </a:p>
      </dgm:t>
    </dgm:pt>
    <dgm:pt modelId="{A0FDBD17-2A16-40F7-BEA4-418ED6852E1C}" type="sibTrans" cxnId="{00E38ED1-DFFA-48A8-AD8E-D42FF52D27BE}">
      <dgm:prSet/>
      <dgm:spPr/>
      <dgm:t>
        <a:bodyPr/>
        <a:lstStyle/>
        <a:p>
          <a:endParaRPr lang="fr-BE"/>
        </a:p>
      </dgm:t>
    </dgm:pt>
    <dgm:pt modelId="{6AE5C51A-3002-4F65-89F0-BAF3328F96FF}" type="pres">
      <dgm:prSet presAssocID="{B3946DBD-828B-4809-BC85-A15C55FE827E}" presName="linear" presStyleCnt="0">
        <dgm:presLayoutVars>
          <dgm:dir/>
          <dgm:resizeHandles val="exact"/>
        </dgm:presLayoutVars>
      </dgm:prSet>
      <dgm:spPr/>
      <dgm:t>
        <a:bodyPr/>
        <a:lstStyle/>
        <a:p>
          <a:endParaRPr lang="en-GB"/>
        </a:p>
      </dgm:t>
    </dgm:pt>
    <dgm:pt modelId="{EF26CAEB-2E8E-44BC-9049-F4E61263F6BD}" type="pres">
      <dgm:prSet presAssocID="{55FC1393-D7B8-4F74-9C33-96CF60AE53EB}" presName="comp" presStyleCnt="0"/>
      <dgm:spPr/>
    </dgm:pt>
    <dgm:pt modelId="{C5580A07-6B37-495B-9B60-F1BEED505B5A}" type="pres">
      <dgm:prSet presAssocID="{55FC1393-D7B8-4F74-9C33-96CF60AE53EB}" presName="box" presStyleLbl="node1" presStyleIdx="0" presStyleCnt="4"/>
      <dgm:spPr/>
      <dgm:t>
        <a:bodyPr/>
        <a:lstStyle/>
        <a:p>
          <a:endParaRPr lang="en-GB"/>
        </a:p>
      </dgm:t>
    </dgm:pt>
    <dgm:pt modelId="{EB873F7C-0070-40A5-B39C-23365F290AF5}" type="pres">
      <dgm:prSet presAssocID="{55FC1393-D7B8-4F74-9C33-96CF60AE53E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en-GB"/>
        </a:p>
      </dgm:t>
    </dgm:pt>
    <dgm:pt modelId="{F3215CDE-7669-4089-A5A1-46B8842B0843}" type="pres">
      <dgm:prSet presAssocID="{55FC1393-D7B8-4F74-9C33-96CF60AE53EB}" presName="text" presStyleLbl="node1" presStyleIdx="0" presStyleCnt="4">
        <dgm:presLayoutVars>
          <dgm:bulletEnabled val="1"/>
        </dgm:presLayoutVars>
      </dgm:prSet>
      <dgm:spPr/>
      <dgm:t>
        <a:bodyPr/>
        <a:lstStyle/>
        <a:p>
          <a:endParaRPr lang="en-GB"/>
        </a:p>
      </dgm:t>
    </dgm:pt>
    <dgm:pt modelId="{BC0B82F1-6F85-43FC-999E-149F19C9711F}" type="pres">
      <dgm:prSet presAssocID="{3A27CA63-98A0-4749-A6EA-2FBE7F7A5E1B}" presName="spacer" presStyleCnt="0"/>
      <dgm:spPr/>
    </dgm:pt>
    <dgm:pt modelId="{E648F89C-7401-4A92-9E8B-C3BFF2833348}" type="pres">
      <dgm:prSet presAssocID="{D634F711-09CF-4CEB-B9E4-9BCD20CC51C6}" presName="comp" presStyleCnt="0"/>
      <dgm:spPr/>
    </dgm:pt>
    <dgm:pt modelId="{880385E1-C1C1-4775-9FF8-3BE2D362189F}" type="pres">
      <dgm:prSet presAssocID="{D634F711-09CF-4CEB-B9E4-9BCD20CC51C6}" presName="box" presStyleLbl="node1" presStyleIdx="1" presStyleCnt="4"/>
      <dgm:spPr/>
      <dgm:t>
        <a:bodyPr/>
        <a:lstStyle/>
        <a:p>
          <a:endParaRPr lang="en-GB"/>
        </a:p>
      </dgm:t>
    </dgm:pt>
    <dgm:pt modelId="{88AB018B-695B-4747-88EE-2877108DA20F}" type="pres">
      <dgm:prSet presAssocID="{D634F711-09CF-4CEB-B9E4-9BCD20CC51C6}"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n-GB"/>
        </a:p>
      </dgm:t>
    </dgm:pt>
    <dgm:pt modelId="{CDC9AB27-0824-4CE2-B59D-0CCE3A82BAFF}" type="pres">
      <dgm:prSet presAssocID="{D634F711-09CF-4CEB-B9E4-9BCD20CC51C6}" presName="text" presStyleLbl="node1" presStyleIdx="1" presStyleCnt="4">
        <dgm:presLayoutVars>
          <dgm:bulletEnabled val="1"/>
        </dgm:presLayoutVars>
      </dgm:prSet>
      <dgm:spPr/>
      <dgm:t>
        <a:bodyPr/>
        <a:lstStyle/>
        <a:p>
          <a:endParaRPr lang="en-GB"/>
        </a:p>
      </dgm:t>
    </dgm:pt>
    <dgm:pt modelId="{2CF1EE3C-1D17-425E-B3F9-801F59F67104}" type="pres">
      <dgm:prSet presAssocID="{CB946DD6-7258-4250-B97D-5B6ECE9FD1B3}" presName="spacer" presStyleCnt="0"/>
      <dgm:spPr/>
    </dgm:pt>
    <dgm:pt modelId="{C9F89CFF-F9EF-41D9-8D00-E3292DD5D59F}" type="pres">
      <dgm:prSet presAssocID="{DF5F315F-F48C-4FC3-9857-5A8FE5F1C44D}" presName="comp" presStyleCnt="0"/>
      <dgm:spPr/>
    </dgm:pt>
    <dgm:pt modelId="{2575C099-DC97-4459-B026-DD1784582C61}" type="pres">
      <dgm:prSet presAssocID="{DF5F315F-F48C-4FC3-9857-5A8FE5F1C44D}" presName="box" presStyleLbl="node1" presStyleIdx="2" presStyleCnt="4"/>
      <dgm:spPr/>
      <dgm:t>
        <a:bodyPr/>
        <a:lstStyle/>
        <a:p>
          <a:endParaRPr lang="en-GB"/>
        </a:p>
      </dgm:t>
    </dgm:pt>
    <dgm:pt modelId="{70CC5190-B0F6-4D2D-B16C-219B649BB5FF}" type="pres">
      <dgm:prSet presAssocID="{DF5F315F-F48C-4FC3-9857-5A8FE5F1C44D}"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n-GB"/>
        </a:p>
      </dgm:t>
    </dgm:pt>
    <dgm:pt modelId="{C743917F-53FF-4393-B6F6-6C86E3787F8E}" type="pres">
      <dgm:prSet presAssocID="{DF5F315F-F48C-4FC3-9857-5A8FE5F1C44D}" presName="text" presStyleLbl="node1" presStyleIdx="2" presStyleCnt="4">
        <dgm:presLayoutVars>
          <dgm:bulletEnabled val="1"/>
        </dgm:presLayoutVars>
      </dgm:prSet>
      <dgm:spPr/>
      <dgm:t>
        <a:bodyPr/>
        <a:lstStyle/>
        <a:p>
          <a:endParaRPr lang="en-GB"/>
        </a:p>
      </dgm:t>
    </dgm:pt>
    <dgm:pt modelId="{32CC6F3B-6885-4295-912A-754861B1A08C}" type="pres">
      <dgm:prSet presAssocID="{1D50A4D4-40B7-4E10-A7DE-FD2E0E63EA39}" presName="spacer" presStyleCnt="0"/>
      <dgm:spPr/>
    </dgm:pt>
    <dgm:pt modelId="{F548D050-90F1-4DB0-BCEE-93F7D39F19A8}" type="pres">
      <dgm:prSet presAssocID="{3DD4A54A-C911-4F47-A5A3-CE47D7267E21}" presName="comp" presStyleCnt="0"/>
      <dgm:spPr/>
    </dgm:pt>
    <dgm:pt modelId="{03AB718D-2C34-4DA4-A77F-877577B25E51}" type="pres">
      <dgm:prSet presAssocID="{3DD4A54A-C911-4F47-A5A3-CE47D7267E21}" presName="box" presStyleLbl="node1" presStyleIdx="3" presStyleCnt="4"/>
      <dgm:spPr/>
      <dgm:t>
        <a:bodyPr/>
        <a:lstStyle/>
        <a:p>
          <a:endParaRPr lang="en-GB"/>
        </a:p>
      </dgm:t>
    </dgm:pt>
    <dgm:pt modelId="{1A66B7DB-C080-4000-9856-11C2F80FB401}" type="pres">
      <dgm:prSet presAssocID="{3DD4A54A-C911-4F47-A5A3-CE47D7267E21}"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t>
        <a:bodyPr/>
        <a:lstStyle/>
        <a:p>
          <a:endParaRPr lang="en-GB"/>
        </a:p>
      </dgm:t>
    </dgm:pt>
    <dgm:pt modelId="{AC84E41A-1C28-4AB0-B717-77F84B7BFC5E}" type="pres">
      <dgm:prSet presAssocID="{3DD4A54A-C911-4F47-A5A3-CE47D7267E21}" presName="text" presStyleLbl="node1" presStyleIdx="3" presStyleCnt="4">
        <dgm:presLayoutVars>
          <dgm:bulletEnabled val="1"/>
        </dgm:presLayoutVars>
      </dgm:prSet>
      <dgm:spPr/>
      <dgm:t>
        <a:bodyPr/>
        <a:lstStyle/>
        <a:p>
          <a:endParaRPr lang="en-GB"/>
        </a:p>
      </dgm:t>
    </dgm:pt>
  </dgm:ptLst>
  <dgm:cxnLst>
    <dgm:cxn modelId="{6B18F8E0-38C4-41D5-802E-AA592460E4C4}" type="presOf" srcId="{B3946DBD-828B-4809-BC85-A15C55FE827E}" destId="{6AE5C51A-3002-4F65-89F0-BAF3328F96FF}" srcOrd="0" destOrd="0" presId="urn:microsoft.com/office/officeart/2005/8/layout/vList4"/>
    <dgm:cxn modelId="{64326017-515E-4365-AB9E-AB6A1D0BC4E7}" type="presOf" srcId="{D634F711-09CF-4CEB-B9E4-9BCD20CC51C6}" destId="{880385E1-C1C1-4775-9FF8-3BE2D362189F}" srcOrd="0" destOrd="0" presId="urn:microsoft.com/office/officeart/2005/8/layout/vList4"/>
    <dgm:cxn modelId="{280FF196-1A39-44F7-9DCD-329332D8F147}" srcId="{B3946DBD-828B-4809-BC85-A15C55FE827E}" destId="{D634F711-09CF-4CEB-B9E4-9BCD20CC51C6}" srcOrd="1" destOrd="0" parTransId="{6ADA3115-B9B6-4F9C-B07B-DA41B85BC066}" sibTransId="{CB946DD6-7258-4250-B97D-5B6ECE9FD1B3}"/>
    <dgm:cxn modelId="{56278F39-D1DA-4434-B748-0FFE758E94C4}" type="presOf" srcId="{DF5F315F-F48C-4FC3-9857-5A8FE5F1C44D}" destId="{2575C099-DC97-4459-B026-DD1784582C61}" srcOrd="0" destOrd="0" presId="urn:microsoft.com/office/officeart/2005/8/layout/vList4"/>
    <dgm:cxn modelId="{80ABE2F7-D0F5-482E-A4B7-79C2B354B007}" type="presOf" srcId="{55FC1393-D7B8-4F74-9C33-96CF60AE53EB}" destId="{F3215CDE-7669-4089-A5A1-46B8842B0843}" srcOrd="1" destOrd="0" presId="urn:microsoft.com/office/officeart/2005/8/layout/vList4"/>
    <dgm:cxn modelId="{00E38ED1-DFFA-48A8-AD8E-D42FF52D27BE}" srcId="{B3946DBD-828B-4809-BC85-A15C55FE827E}" destId="{3DD4A54A-C911-4F47-A5A3-CE47D7267E21}" srcOrd="3" destOrd="0" parTransId="{0FD73869-2CA5-4C51-8EB2-5E6264000FBB}" sibTransId="{A0FDBD17-2A16-40F7-BEA4-418ED6852E1C}"/>
    <dgm:cxn modelId="{D991B3C6-3892-4E43-89E3-569D3EECE05D}" type="presOf" srcId="{3DD4A54A-C911-4F47-A5A3-CE47D7267E21}" destId="{03AB718D-2C34-4DA4-A77F-877577B25E51}" srcOrd="0" destOrd="0" presId="urn:microsoft.com/office/officeart/2005/8/layout/vList4"/>
    <dgm:cxn modelId="{473F4FEA-19A6-40F4-809A-9ED50506FA37}" type="presOf" srcId="{DF5F315F-F48C-4FC3-9857-5A8FE5F1C44D}" destId="{C743917F-53FF-4393-B6F6-6C86E3787F8E}" srcOrd="1" destOrd="0" presId="urn:microsoft.com/office/officeart/2005/8/layout/vList4"/>
    <dgm:cxn modelId="{514D846E-ED66-4B64-AF6D-F101E36D6A07}" type="presOf" srcId="{55FC1393-D7B8-4F74-9C33-96CF60AE53EB}" destId="{C5580A07-6B37-495B-9B60-F1BEED505B5A}" srcOrd="0" destOrd="0" presId="urn:microsoft.com/office/officeart/2005/8/layout/vList4"/>
    <dgm:cxn modelId="{2A9E0783-7780-49B1-A8B6-FB368D9849CD}" srcId="{B3946DBD-828B-4809-BC85-A15C55FE827E}" destId="{DF5F315F-F48C-4FC3-9857-5A8FE5F1C44D}" srcOrd="2" destOrd="0" parTransId="{8D322D56-8673-46B4-9A60-DFD3F8CBA9DF}" sibTransId="{1D50A4D4-40B7-4E10-A7DE-FD2E0E63EA39}"/>
    <dgm:cxn modelId="{CF9D5BA5-51C2-4ED9-B8F5-6FDA095B4F14}" type="presOf" srcId="{3DD4A54A-C911-4F47-A5A3-CE47D7267E21}" destId="{AC84E41A-1C28-4AB0-B717-77F84B7BFC5E}" srcOrd="1" destOrd="0" presId="urn:microsoft.com/office/officeart/2005/8/layout/vList4"/>
    <dgm:cxn modelId="{FE8AD98D-2ECF-4B04-B38D-742D80D91F9F}" type="presOf" srcId="{D634F711-09CF-4CEB-B9E4-9BCD20CC51C6}" destId="{CDC9AB27-0824-4CE2-B59D-0CCE3A82BAFF}" srcOrd="1" destOrd="0" presId="urn:microsoft.com/office/officeart/2005/8/layout/vList4"/>
    <dgm:cxn modelId="{80156AF6-5A2D-4E18-BFA7-1EBF1A074549}" srcId="{B3946DBD-828B-4809-BC85-A15C55FE827E}" destId="{55FC1393-D7B8-4F74-9C33-96CF60AE53EB}" srcOrd="0" destOrd="0" parTransId="{B47F3C60-5429-40BD-84FF-D57088DEFD6A}" sibTransId="{3A27CA63-98A0-4749-A6EA-2FBE7F7A5E1B}"/>
    <dgm:cxn modelId="{ACEE21FB-735D-4DC1-BD29-EC5CA67C5691}" type="presParOf" srcId="{6AE5C51A-3002-4F65-89F0-BAF3328F96FF}" destId="{EF26CAEB-2E8E-44BC-9049-F4E61263F6BD}" srcOrd="0" destOrd="0" presId="urn:microsoft.com/office/officeart/2005/8/layout/vList4"/>
    <dgm:cxn modelId="{47F9E08B-9C59-435C-9639-CA1ED9A2266D}" type="presParOf" srcId="{EF26CAEB-2E8E-44BC-9049-F4E61263F6BD}" destId="{C5580A07-6B37-495B-9B60-F1BEED505B5A}" srcOrd="0" destOrd="0" presId="urn:microsoft.com/office/officeart/2005/8/layout/vList4"/>
    <dgm:cxn modelId="{7231FF1A-974D-426B-9DF3-FCC745BA6237}" type="presParOf" srcId="{EF26CAEB-2E8E-44BC-9049-F4E61263F6BD}" destId="{EB873F7C-0070-40A5-B39C-23365F290AF5}" srcOrd="1" destOrd="0" presId="urn:microsoft.com/office/officeart/2005/8/layout/vList4"/>
    <dgm:cxn modelId="{4B873109-57F1-4043-8E0D-339D1999763D}" type="presParOf" srcId="{EF26CAEB-2E8E-44BC-9049-F4E61263F6BD}" destId="{F3215CDE-7669-4089-A5A1-46B8842B0843}" srcOrd="2" destOrd="0" presId="urn:microsoft.com/office/officeart/2005/8/layout/vList4"/>
    <dgm:cxn modelId="{F01A5484-A3FD-491B-85AA-2E501ADDCEB4}" type="presParOf" srcId="{6AE5C51A-3002-4F65-89F0-BAF3328F96FF}" destId="{BC0B82F1-6F85-43FC-999E-149F19C9711F}" srcOrd="1" destOrd="0" presId="urn:microsoft.com/office/officeart/2005/8/layout/vList4"/>
    <dgm:cxn modelId="{3401E62D-7D66-42DC-8CEE-B60A242BFEC1}" type="presParOf" srcId="{6AE5C51A-3002-4F65-89F0-BAF3328F96FF}" destId="{E648F89C-7401-4A92-9E8B-C3BFF2833348}" srcOrd="2" destOrd="0" presId="urn:microsoft.com/office/officeart/2005/8/layout/vList4"/>
    <dgm:cxn modelId="{FBDCF15F-E8BF-456B-84EF-282B7AA42A73}" type="presParOf" srcId="{E648F89C-7401-4A92-9E8B-C3BFF2833348}" destId="{880385E1-C1C1-4775-9FF8-3BE2D362189F}" srcOrd="0" destOrd="0" presId="urn:microsoft.com/office/officeart/2005/8/layout/vList4"/>
    <dgm:cxn modelId="{68119EF4-AFA9-4E5A-93F3-0F2EF06733FD}" type="presParOf" srcId="{E648F89C-7401-4A92-9E8B-C3BFF2833348}" destId="{88AB018B-695B-4747-88EE-2877108DA20F}" srcOrd="1" destOrd="0" presId="urn:microsoft.com/office/officeart/2005/8/layout/vList4"/>
    <dgm:cxn modelId="{34599E06-64EF-409D-A6B8-FFBB81D262D9}" type="presParOf" srcId="{E648F89C-7401-4A92-9E8B-C3BFF2833348}" destId="{CDC9AB27-0824-4CE2-B59D-0CCE3A82BAFF}" srcOrd="2" destOrd="0" presId="urn:microsoft.com/office/officeart/2005/8/layout/vList4"/>
    <dgm:cxn modelId="{889E09BA-27B2-43C3-86A5-3B2A6F0BBB8E}" type="presParOf" srcId="{6AE5C51A-3002-4F65-89F0-BAF3328F96FF}" destId="{2CF1EE3C-1D17-425E-B3F9-801F59F67104}" srcOrd="3" destOrd="0" presId="urn:microsoft.com/office/officeart/2005/8/layout/vList4"/>
    <dgm:cxn modelId="{16ECD403-8F99-4509-B264-CC603A8FA0E3}" type="presParOf" srcId="{6AE5C51A-3002-4F65-89F0-BAF3328F96FF}" destId="{C9F89CFF-F9EF-41D9-8D00-E3292DD5D59F}" srcOrd="4" destOrd="0" presId="urn:microsoft.com/office/officeart/2005/8/layout/vList4"/>
    <dgm:cxn modelId="{3D8D4EC1-D57C-4209-AEB3-412567B49678}" type="presParOf" srcId="{C9F89CFF-F9EF-41D9-8D00-E3292DD5D59F}" destId="{2575C099-DC97-4459-B026-DD1784582C61}" srcOrd="0" destOrd="0" presId="urn:microsoft.com/office/officeart/2005/8/layout/vList4"/>
    <dgm:cxn modelId="{C6B8670D-1737-492A-88EB-F6AFB538A1D4}" type="presParOf" srcId="{C9F89CFF-F9EF-41D9-8D00-E3292DD5D59F}" destId="{70CC5190-B0F6-4D2D-B16C-219B649BB5FF}" srcOrd="1" destOrd="0" presId="urn:microsoft.com/office/officeart/2005/8/layout/vList4"/>
    <dgm:cxn modelId="{6724B587-C9D6-4331-8193-8841E5B4B4BF}" type="presParOf" srcId="{C9F89CFF-F9EF-41D9-8D00-E3292DD5D59F}" destId="{C743917F-53FF-4393-B6F6-6C86E3787F8E}" srcOrd="2" destOrd="0" presId="urn:microsoft.com/office/officeart/2005/8/layout/vList4"/>
    <dgm:cxn modelId="{07C74223-7E46-4BD7-819D-6A4DCA99C150}" type="presParOf" srcId="{6AE5C51A-3002-4F65-89F0-BAF3328F96FF}" destId="{32CC6F3B-6885-4295-912A-754861B1A08C}" srcOrd="5" destOrd="0" presId="urn:microsoft.com/office/officeart/2005/8/layout/vList4"/>
    <dgm:cxn modelId="{D2BF60FF-E1D1-4EF1-9300-97C68B085BF6}" type="presParOf" srcId="{6AE5C51A-3002-4F65-89F0-BAF3328F96FF}" destId="{F548D050-90F1-4DB0-BCEE-93F7D39F19A8}" srcOrd="6" destOrd="0" presId="urn:microsoft.com/office/officeart/2005/8/layout/vList4"/>
    <dgm:cxn modelId="{F51136E8-4FE5-4EDF-A9D0-FCF365BDC8EE}" type="presParOf" srcId="{F548D050-90F1-4DB0-BCEE-93F7D39F19A8}" destId="{03AB718D-2C34-4DA4-A77F-877577B25E51}" srcOrd="0" destOrd="0" presId="urn:microsoft.com/office/officeart/2005/8/layout/vList4"/>
    <dgm:cxn modelId="{C86A3A35-E85A-498C-ACD2-22ACA7A22EE9}" type="presParOf" srcId="{F548D050-90F1-4DB0-BCEE-93F7D39F19A8}" destId="{1A66B7DB-C080-4000-9856-11C2F80FB401}" srcOrd="1" destOrd="0" presId="urn:microsoft.com/office/officeart/2005/8/layout/vList4"/>
    <dgm:cxn modelId="{ED713BD9-FE1B-4544-983C-BF55E49FE216}" type="presParOf" srcId="{F548D050-90F1-4DB0-BCEE-93F7D39F19A8}" destId="{AC84E41A-1C28-4AB0-B717-77F84B7BFC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6D272-637D-4CC9-AA74-79822720BDE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E9CBFFC0-6CF1-401E-AE6B-5C6DB5C48F1B}">
      <dgm:prSet phldrT="[Text]"/>
      <dgm:spPr>
        <a:solidFill>
          <a:schemeClr val="accent1"/>
        </a:solidFill>
        <a:ln>
          <a:solidFill>
            <a:schemeClr val="bg1"/>
          </a:solidFill>
        </a:ln>
      </dgm:spPr>
      <dgm:t>
        <a:bodyPr/>
        <a:lstStyle/>
        <a:p>
          <a:r>
            <a:rPr lang="nl-BE" dirty="0" smtClean="0"/>
            <a:t>Digital TV platform </a:t>
          </a:r>
          <a:r>
            <a:rPr lang="nl-BE" dirty="0" err="1" smtClean="0"/>
            <a:t>sharing</a:t>
          </a:r>
          <a:endParaRPr lang="en-GB" dirty="0"/>
        </a:p>
      </dgm:t>
    </dgm:pt>
    <dgm:pt modelId="{B99B5A00-D4AD-44C1-B076-C17C8A80E2C5}" type="sibTrans" cxnId="{830D2D07-4DFA-4F73-9EF4-F0E6678318AF}">
      <dgm:prSet/>
      <dgm:spPr/>
      <dgm:t>
        <a:bodyPr/>
        <a:lstStyle/>
        <a:p>
          <a:endParaRPr lang="en-GB"/>
        </a:p>
      </dgm:t>
    </dgm:pt>
    <dgm:pt modelId="{FDA8067D-C57A-4079-AC1D-07F5159F766D}" type="parTrans" cxnId="{830D2D07-4DFA-4F73-9EF4-F0E6678318AF}">
      <dgm:prSet/>
      <dgm:spPr/>
      <dgm:t>
        <a:bodyPr/>
        <a:lstStyle/>
        <a:p>
          <a:endParaRPr lang="en-GB"/>
        </a:p>
      </dgm:t>
    </dgm:pt>
    <dgm:pt modelId="{9EA8E534-3444-4CAA-B9F7-0403C34351AC}">
      <dgm:prSet phldrT="[Text]"/>
      <dgm:spPr>
        <a:solidFill>
          <a:schemeClr val="accent1"/>
        </a:solidFill>
        <a:ln>
          <a:solidFill>
            <a:schemeClr val="bg1"/>
          </a:solidFill>
        </a:ln>
      </dgm:spPr>
      <dgm:t>
        <a:bodyPr/>
        <a:lstStyle/>
        <a:p>
          <a:r>
            <a:rPr lang="nl-BE" dirty="0" smtClean="0"/>
            <a:t>Cable access</a:t>
          </a:r>
          <a:endParaRPr lang="en-GB" dirty="0"/>
        </a:p>
      </dgm:t>
    </dgm:pt>
    <dgm:pt modelId="{0999F1D3-B508-44EE-B1FF-51CB32010320}" type="sibTrans" cxnId="{7D6CC2B8-E7D6-4297-8AC0-E69ED5ED4C3A}">
      <dgm:prSet/>
      <dgm:spPr/>
      <dgm:t>
        <a:bodyPr/>
        <a:lstStyle/>
        <a:p>
          <a:endParaRPr lang="en-GB"/>
        </a:p>
      </dgm:t>
    </dgm:pt>
    <dgm:pt modelId="{25EA06C4-43CF-4CBD-8954-E5CC01E5C984}" type="parTrans" cxnId="{7D6CC2B8-E7D6-4297-8AC0-E69ED5ED4C3A}">
      <dgm:prSet/>
      <dgm:spPr/>
      <dgm:t>
        <a:bodyPr/>
        <a:lstStyle/>
        <a:p>
          <a:endParaRPr lang="en-GB"/>
        </a:p>
      </dgm:t>
    </dgm:pt>
    <dgm:pt modelId="{C14CE074-5B96-4ACA-9F88-DDF1C44F398C}">
      <dgm:prSet phldrT="[Text]"/>
      <dgm:spPr>
        <a:solidFill>
          <a:schemeClr val="accent1"/>
        </a:solidFill>
        <a:ln>
          <a:solidFill>
            <a:schemeClr val="bg1"/>
          </a:solidFill>
        </a:ln>
      </dgm:spPr>
      <dgm:t>
        <a:bodyPr/>
        <a:lstStyle/>
        <a:p>
          <a:r>
            <a:rPr lang="nl-BE" dirty="0" smtClean="0"/>
            <a:t>FTTH &amp; VDSL access</a:t>
          </a:r>
          <a:endParaRPr lang="en-GB" dirty="0"/>
        </a:p>
      </dgm:t>
    </dgm:pt>
    <dgm:pt modelId="{06BBBBAE-EB79-4EB6-987A-44DB8D00B76B}" type="sibTrans" cxnId="{E5543D7E-73AB-4669-A0C3-4AAA2FE50A8B}">
      <dgm:prSet/>
      <dgm:spPr/>
      <dgm:t>
        <a:bodyPr/>
        <a:lstStyle/>
        <a:p>
          <a:endParaRPr lang="en-GB"/>
        </a:p>
      </dgm:t>
    </dgm:pt>
    <dgm:pt modelId="{3483462F-A5A6-48F5-89A6-A25557D1A27E}" type="parTrans" cxnId="{E5543D7E-73AB-4669-A0C3-4AAA2FE50A8B}">
      <dgm:prSet/>
      <dgm:spPr/>
      <dgm:t>
        <a:bodyPr/>
        <a:lstStyle/>
        <a:p>
          <a:endParaRPr lang="en-GB"/>
        </a:p>
      </dgm:t>
    </dgm:pt>
    <dgm:pt modelId="{91F1C7F9-A16D-4A51-8E18-50442C2C927B}" type="pres">
      <dgm:prSet presAssocID="{DFF6D272-637D-4CC9-AA74-79822720BDE1}" presName="Name0" presStyleCnt="0">
        <dgm:presLayoutVars>
          <dgm:dir/>
          <dgm:resizeHandles val="exact"/>
        </dgm:presLayoutVars>
      </dgm:prSet>
      <dgm:spPr/>
      <dgm:t>
        <a:bodyPr/>
        <a:lstStyle/>
        <a:p>
          <a:endParaRPr lang="nl-BE"/>
        </a:p>
      </dgm:t>
    </dgm:pt>
    <dgm:pt modelId="{7BF7C78F-CCE6-439E-96C2-6F6B0C57149F}" type="pres">
      <dgm:prSet presAssocID="{DFF6D272-637D-4CC9-AA74-79822720BDE1}" presName="fgShape" presStyleLbl="fgShp" presStyleIdx="0" presStyleCnt="1"/>
      <dgm:spPr/>
    </dgm:pt>
    <dgm:pt modelId="{1CF47E78-BABD-4325-A2B0-01685B44038E}" type="pres">
      <dgm:prSet presAssocID="{DFF6D272-637D-4CC9-AA74-79822720BDE1}" presName="linComp" presStyleCnt="0"/>
      <dgm:spPr/>
    </dgm:pt>
    <dgm:pt modelId="{7FB91125-C0CE-4BE2-AD0E-F1F03F29B575}" type="pres">
      <dgm:prSet presAssocID="{C14CE074-5B96-4ACA-9F88-DDF1C44F398C}" presName="compNode" presStyleCnt="0"/>
      <dgm:spPr/>
    </dgm:pt>
    <dgm:pt modelId="{EC2CBAEB-D391-4E8D-9EF2-54F1443CDF61}" type="pres">
      <dgm:prSet presAssocID="{C14CE074-5B96-4ACA-9F88-DDF1C44F398C}" presName="bkgdShape" presStyleLbl="node1" presStyleIdx="0" presStyleCnt="3"/>
      <dgm:spPr/>
      <dgm:t>
        <a:bodyPr/>
        <a:lstStyle/>
        <a:p>
          <a:endParaRPr lang="nl-BE"/>
        </a:p>
      </dgm:t>
    </dgm:pt>
    <dgm:pt modelId="{9C21FC61-CC0D-46DC-9050-242C84328F9C}" type="pres">
      <dgm:prSet presAssocID="{C14CE074-5B96-4ACA-9F88-DDF1C44F398C}" presName="nodeTx" presStyleLbl="node1" presStyleIdx="0" presStyleCnt="3">
        <dgm:presLayoutVars>
          <dgm:bulletEnabled val="1"/>
        </dgm:presLayoutVars>
      </dgm:prSet>
      <dgm:spPr/>
      <dgm:t>
        <a:bodyPr/>
        <a:lstStyle/>
        <a:p>
          <a:endParaRPr lang="nl-BE"/>
        </a:p>
      </dgm:t>
    </dgm:pt>
    <dgm:pt modelId="{94084652-DA4A-4F59-84F8-F0316B9CF5EE}" type="pres">
      <dgm:prSet presAssocID="{C14CE074-5B96-4ACA-9F88-DDF1C44F398C}" presName="invisiNode" presStyleLbl="node1" presStyleIdx="0" presStyleCnt="3"/>
      <dgm:spPr/>
    </dgm:pt>
    <dgm:pt modelId="{7C290E4C-A347-4CE8-8272-A1A1AC0D5CF5}" type="pres">
      <dgm:prSet presAssocID="{C14CE074-5B96-4ACA-9F88-DDF1C44F398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E317342B-87E8-4DAD-9BE4-E8F7547B4F0A}" type="pres">
      <dgm:prSet presAssocID="{06BBBBAE-EB79-4EB6-987A-44DB8D00B76B}" presName="sibTrans" presStyleLbl="sibTrans2D1" presStyleIdx="0" presStyleCnt="0"/>
      <dgm:spPr/>
      <dgm:t>
        <a:bodyPr/>
        <a:lstStyle/>
        <a:p>
          <a:endParaRPr lang="nl-BE"/>
        </a:p>
      </dgm:t>
    </dgm:pt>
    <dgm:pt modelId="{D04A296C-41F7-43DC-9FFB-287CFE15F9C5}" type="pres">
      <dgm:prSet presAssocID="{9EA8E534-3444-4CAA-B9F7-0403C34351AC}" presName="compNode" presStyleCnt="0"/>
      <dgm:spPr/>
    </dgm:pt>
    <dgm:pt modelId="{5FA3C892-F17B-4146-8C50-60862A5BCA14}" type="pres">
      <dgm:prSet presAssocID="{9EA8E534-3444-4CAA-B9F7-0403C34351AC}" presName="bkgdShape" presStyleLbl="node1" presStyleIdx="1" presStyleCnt="3"/>
      <dgm:spPr/>
      <dgm:t>
        <a:bodyPr/>
        <a:lstStyle/>
        <a:p>
          <a:endParaRPr lang="nl-BE"/>
        </a:p>
      </dgm:t>
    </dgm:pt>
    <dgm:pt modelId="{D531C599-A1B9-4E9A-91DE-BBF699E43459}" type="pres">
      <dgm:prSet presAssocID="{9EA8E534-3444-4CAA-B9F7-0403C34351AC}" presName="nodeTx" presStyleLbl="node1" presStyleIdx="1" presStyleCnt="3">
        <dgm:presLayoutVars>
          <dgm:bulletEnabled val="1"/>
        </dgm:presLayoutVars>
      </dgm:prSet>
      <dgm:spPr/>
      <dgm:t>
        <a:bodyPr/>
        <a:lstStyle/>
        <a:p>
          <a:endParaRPr lang="nl-BE"/>
        </a:p>
      </dgm:t>
    </dgm:pt>
    <dgm:pt modelId="{EB20FFFD-0A1C-46D0-BFB5-ED5140AC9FC4}" type="pres">
      <dgm:prSet presAssocID="{9EA8E534-3444-4CAA-B9F7-0403C34351AC}" presName="invisiNode" presStyleLbl="node1" presStyleIdx="1" presStyleCnt="3"/>
      <dgm:spPr/>
    </dgm:pt>
    <dgm:pt modelId="{60A41DAE-423D-46D2-BC18-425FE23BAA4C}" type="pres">
      <dgm:prSet presAssocID="{9EA8E534-3444-4CAA-B9F7-0403C34351A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FBA2EF4-BD51-460B-9F9C-0F40EC5E92F6}" type="pres">
      <dgm:prSet presAssocID="{0999F1D3-B508-44EE-B1FF-51CB32010320}" presName="sibTrans" presStyleLbl="sibTrans2D1" presStyleIdx="0" presStyleCnt="0"/>
      <dgm:spPr/>
      <dgm:t>
        <a:bodyPr/>
        <a:lstStyle/>
        <a:p>
          <a:endParaRPr lang="nl-BE"/>
        </a:p>
      </dgm:t>
    </dgm:pt>
    <dgm:pt modelId="{4E7D8BBE-C029-45DE-AC27-40D9F8CC956F}" type="pres">
      <dgm:prSet presAssocID="{E9CBFFC0-6CF1-401E-AE6B-5C6DB5C48F1B}" presName="compNode" presStyleCnt="0"/>
      <dgm:spPr/>
    </dgm:pt>
    <dgm:pt modelId="{440B6725-3B64-4542-81F6-23DF12081B5E}" type="pres">
      <dgm:prSet presAssocID="{E9CBFFC0-6CF1-401E-AE6B-5C6DB5C48F1B}" presName="bkgdShape" presStyleLbl="node1" presStyleIdx="2" presStyleCnt="3"/>
      <dgm:spPr/>
      <dgm:t>
        <a:bodyPr/>
        <a:lstStyle/>
        <a:p>
          <a:endParaRPr lang="nl-BE"/>
        </a:p>
      </dgm:t>
    </dgm:pt>
    <dgm:pt modelId="{D2966C91-0DB3-4DF3-B6E0-BC118CC03910}" type="pres">
      <dgm:prSet presAssocID="{E9CBFFC0-6CF1-401E-AE6B-5C6DB5C48F1B}" presName="nodeTx" presStyleLbl="node1" presStyleIdx="2" presStyleCnt="3">
        <dgm:presLayoutVars>
          <dgm:bulletEnabled val="1"/>
        </dgm:presLayoutVars>
      </dgm:prSet>
      <dgm:spPr/>
      <dgm:t>
        <a:bodyPr/>
        <a:lstStyle/>
        <a:p>
          <a:endParaRPr lang="nl-BE"/>
        </a:p>
      </dgm:t>
    </dgm:pt>
    <dgm:pt modelId="{3959CA34-C26D-40AD-BDBB-E6A0FDAD53DC}" type="pres">
      <dgm:prSet presAssocID="{E9CBFFC0-6CF1-401E-AE6B-5C6DB5C48F1B}" presName="invisiNode" presStyleLbl="node1" presStyleIdx="2" presStyleCnt="3"/>
      <dgm:spPr/>
    </dgm:pt>
    <dgm:pt modelId="{B0A810B3-9A7E-40C1-9502-B6826FDE3D12}" type="pres">
      <dgm:prSet presAssocID="{E9CBFFC0-6CF1-401E-AE6B-5C6DB5C48F1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5DBA95D6-C51C-419E-A51C-1EE5B2D6EF16}" type="presOf" srcId="{0999F1D3-B508-44EE-B1FF-51CB32010320}" destId="{3FBA2EF4-BD51-460B-9F9C-0F40EC5E92F6}" srcOrd="0" destOrd="0" presId="urn:microsoft.com/office/officeart/2005/8/layout/hList7"/>
    <dgm:cxn modelId="{5A2AA293-6A57-47E7-8853-B3ABAA7411B4}" type="presOf" srcId="{9EA8E534-3444-4CAA-B9F7-0403C34351AC}" destId="{D531C599-A1B9-4E9A-91DE-BBF699E43459}" srcOrd="1" destOrd="0" presId="urn:microsoft.com/office/officeart/2005/8/layout/hList7"/>
    <dgm:cxn modelId="{7D6CC2B8-E7D6-4297-8AC0-E69ED5ED4C3A}" srcId="{DFF6D272-637D-4CC9-AA74-79822720BDE1}" destId="{9EA8E534-3444-4CAA-B9F7-0403C34351AC}" srcOrd="1" destOrd="0" parTransId="{25EA06C4-43CF-4CBD-8954-E5CC01E5C984}" sibTransId="{0999F1D3-B508-44EE-B1FF-51CB32010320}"/>
    <dgm:cxn modelId="{49B6FF47-321D-47A1-A5E6-F5F049BEB44F}" type="presOf" srcId="{C14CE074-5B96-4ACA-9F88-DDF1C44F398C}" destId="{EC2CBAEB-D391-4E8D-9EF2-54F1443CDF61}" srcOrd="0" destOrd="0" presId="urn:microsoft.com/office/officeart/2005/8/layout/hList7"/>
    <dgm:cxn modelId="{2F2D3D48-5F73-43FC-B214-992DC3B90285}" type="presOf" srcId="{C14CE074-5B96-4ACA-9F88-DDF1C44F398C}" destId="{9C21FC61-CC0D-46DC-9050-242C84328F9C}" srcOrd="1" destOrd="0" presId="urn:microsoft.com/office/officeart/2005/8/layout/hList7"/>
    <dgm:cxn modelId="{E5543D7E-73AB-4669-A0C3-4AAA2FE50A8B}" srcId="{DFF6D272-637D-4CC9-AA74-79822720BDE1}" destId="{C14CE074-5B96-4ACA-9F88-DDF1C44F398C}" srcOrd="0" destOrd="0" parTransId="{3483462F-A5A6-48F5-89A6-A25557D1A27E}" sibTransId="{06BBBBAE-EB79-4EB6-987A-44DB8D00B76B}"/>
    <dgm:cxn modelId="{8AE78B31-8FBB-4B94-8CD8-9E845DC3A546}" type="presOf" srcId="{DFF6D272-637D-4CC9-AA74-79822720BDE1}" destId="{91F1C7F9-A16D-4A51-8E18-50442C2C927B}" srcOrd="0" destOrd="0" presId="urn:microsoft.com/office/officeart/2005/8/layout/hList7"/>
    <dgm:cxn modelId="{191C645E-7251-4F1B-B5AA-0ACB4E52ED0C}" type="presOf" srcId="{06BBBBAE-EB79-4EB6-987A-44DB8D00B76B}" destId="{E317342B-87E8-4DAD-9BE4-E8F7547B4F0A}" srcOrd="0" destOrd="0" presId="urn:microsoft.com/office/officeart/2005/8/layout/hList7"/>
    <dgm:cxn modelId="{15232EEA-4C09-4199-996C-6D32FD9406C8}" type="presOf" srcId="{9EA8E534-3444-4CAA-B9F7-0403C34351AC}" destId="{5FA3C892-F17B-4146-8C50-60862A5BCA14}" srcOrd="0" destOrd="0" presId="urn:microsoft.com/office/officeart/2005/8/layout/hList7"/>
    <dgm:cxn modelId="{830D2D07-4DFA-4F73-9EF4-F0E6678318AF}" srcId="{DFF6D272-637D-4CC9-AA74-79822720BDE1}" destId="{E9CBFFC0-6CF1-401E-AE6B-5C6DB5C48F1B}" srcOrd="2" destOrd="0" parTransId="{FDA8067D-C57A-4079-AC1D-07F5159F766D}" sibTransId="{B99B5A00-D4AD-44C1-B076-C17C8A80E2C5}"/>
    <dgm:cxn modelId="{97A8DFF9-50D4-4572-97FF-91F3172F0328}" type="presOf" srcId="{E9CBFFC0-6CF1-401E-AE6B-5C6DB5C48F1B}" destId="{D2966C91-0DB3-4DF3-B6E0-BC118CC03910}" srcOrd="1" destOrd="0" presId="urn:microsoft.com/office/officeart/2005/8/layout/hList7"/>
    <dgm:cxn modelId="{B840C843-0FA5-4C92-9D65-DCFF7547D45E}" type="presOf" srcId="{E9CBFFC0-6CF1-401E-AE6B-5C6DB5C48F1B}" destId="{440B6725-3B64-4542-81F6-23DF12081B5E}" srcOrd="0" destOrd="0" presId="urn:microsoft.com/office/officeart/2005/8/layout/hList7"/>
    <dgm:cxn modelId="{F8054F6A-2EB3-4763-B739-B18ACD0423EE}" type="presParOf" srcId="{91F1C7F9-A16D-4A51-8E18-50442C2C927B}" destId="{7BF7C78F-CCE6-439E-96C2-6F6B0C57149F}" srcOrd="0" destOrd="0" presId="urn:microsoft.com/office/officeart/2005/8/layout/hList7"/>
    <dgm:cxn modelId="{5BAE7461-86CE-4E35-91D2-2FAF79A1C7E6}" type="presParOf" srcId="{91F1C7F9-A16D-4A51-8E18-50442C2C927B}" destId="{1CF47E78-BABD-4325-A2B0-01685B44038E}" srcOrd="1" destOrd="0" presId="urn:microsoft.com/office/officeart/2005/8/layout/hList7"/>
    <dgm:cxn modelId="{4DAF7321-442C-4224-BABF-D16EE8F0B142}" type="presParOf" srcId="{1CF47E78-BABD-4325-A2B0-01685B44038E}" destId="{7FB91125-C0CE-4BE2-AD0E-F1F03F29B575}" srcOrd="0" destOrd="0" presId="urn:microsoft.com/office/officeart/2005/8/layout/hList7"/>
    <dgm:cxn modelId="{85E041E5-2524-4884-8E1B-AEEFDD332258}" type="presParOf" srcId="{7FB91125-C0CE-4BE2-AD0E-F1F03F29B575}" destId="{EC2CBAEB-D391-4E8D-9EF2-54F1443CDF61}" srcOrd="0" destOrd="0" presId="urn:microsoft.com/office/officeart/2005/8/layout/hList7"/>
    <dgm:cxn modelId="{7C0A0FBE-F5A1-46A8-B053-3457C2254D60}" type="presParOf" srcId="{7FB91125-C0CE-4BE2-AD0E-F1F03F29B575}" destId="{9C21FC61-CC0D-46DC-9050-242C84328F9C}" srcOrd="1" destOrd="0" presId="urn:microsoft.com/office/officeart/2005/8/layout/hList7"/>
    <dgm:cxn modelId="{A016BA0E-07C4-4F97-8880-AA218A77BA1D}" type="presParOf" srcId="{7FB91125-C0CE-4BE2-AD0E-F1F03F29B575}" destId="{94084652-DA4A-4F59-84F8-F0316B9CF5EE}" srcOrd="2" destOrd="0" presId="urn:microsoft.com/office/officeart/2005/8/layout/hList7"/>
    <dgm:cxn modelId="{FC7F5D00-F61F-456A-9166-5E74F07A7D37}" type="presParOf" srcId="{7FB91125-C0CE-4BE2-AD0E-F1F03F29B575}" destId="{7C290E4C-A347-4CE8-8272-A1A1AC0D5CF5}" srcOrd="3" destOrd="0" presId="urn:microsoft.com/office/officeart/2005/8/layout/hList7"/>
    <dgm:cxn modelId="{AC1D54B3-247B-4AA4-94F2-FFBA8BFEB887}" type="presParOf" srcId="{1CF47E78-BABD-4325-A2B0-01685B44038E}" destId="{E317342B-87E8-4DAD-9BE4-E8F7547B4F0A}" srcOrd="1" destOrd="0" presId="urn:microsoft.com/office/officeart/2005/8/layout/hList7"/>
    <dgm:cxn modelId="{2A0FB56E-8CB3-4453-BBC0-540C5BA051D4}" type="presParOf" srcId="{1CF47E78-BABD-4325-A2B0-01685B44038E}" destId="{D04A296C-41F7-43DC-9FFB-287CFE15F9C5}" srcOrd="2" destOrd="0" presId="urn:microsoft.com/office/officeart/2005/8/layout/hList7"/>
    <dgm:cxn modelId="{826C2FA8-66BA-42E7-B2F4-F7E3D057E79E}" type="presParOf" srcId="{D04A296C-41F7-43DC-9FFB-287CFE15F9C5}" destId="{5FA3C892-F17B-4146-8C50-60862A5BCA14}" srcOrd="0" destOrd="0" presId="urn:microsoft.com/office/officeart/2005/8/layout/hList7"/>
    <dgm:cxn modelId="{31B8B50F-6B9A-428F-BA15-80F2C8B53B22}" type="presParOf" srcId="{D04A296C-41F7-43DC-9FFB-287CFE15F9C5}" destId="{D531C599-A1B9-4E9A-91DE-BBF699E43459}" srcOrd="1" destOrd="0" presId="urn:microsoft.com/office/officeart/2005/8/layout/hList7"/>
    <dgm:cxn modelId="{AC1FB051-8459-40DD-8E5C-EA6517782EA5}" type="presParOf" srcId="{D04A296C-41F7-43DC-9FFB-287CFE15F9C5}" destId="{EB20FFFD-0A1C-46D0-BFB5-ED5140AC9FC4}" srcOrd="2" destOrd="0" presId="urn:microsoft.com/office/officeart/2005/8/layout/hList7"/>
    <dgm:cxn modelId="{150F196A-A7B2-4211-A7E1-4CF04ED0206F}" type="presParOf" srcId="{D04A296C-41F7-43DC-9FFB-287CFE15F9C5}" destId="{60A41DAE-423D-46D2-BC18-425FE23BAA4C}" srcOrd="3" destOrd="0" presId="urn:microsoft.com/office/officeart/2005/8/layout/hList7"/>
    <dgm:cxn modelId="{522D5DA3-7950-41A1-9798-F7CEA0107F80}" type="presParOf" srcId="{1CF47E78-BABD-4325-A2B0-01685B44038E}" destId="{3FBA2EF4-BD51-460B-9F9C-0F40EC5E92F6}" srcOrd="3" destOrd="0" presId="urn:microsoft.com/office/officeart/2005/8/layout/hList7"/>
    <dgm:cxn modelId="{A56ABEE3-1CBF-481C-BB60-309F7D7B5FD1}" type="presParOf" srcId="{1CF47E78-BABD-4325-A2B0-01685B44038E}" destId="{4E7D8BBE-C029-45DE-AC27-40D9F8CC956F}" srcOrd="4" destOrd="0" presId="urn:microsoft.com/office/officeart/2005/8/layout/hList7"/>
    <dgm:cxn modelId="{56811231-328F-492D-91AE-560F38452DDE}" type="presParOf" srcId="{4E7D8BBE-C029-45DE-AC27-40D9F8CC956F}" destId="{440B6725-3B64-4542-81F6-23DF12081B5E}" srcOrd="0" destOrd="0" presId="urn:microsoft.com/office/officeart/2005/8/layout/hList7"/>
    <dgm:cxn modelId="{C1A69F45-DFE1-42C9-A503-1BE5115556E1}" type="presParOf" srcId="{4E7D8BBE-C029-45DE-AC27-40D9F8CC956F}" destId="{D2966C91-0DB3-4DF3-B6E0-BC118CC03910}" srcOrd="1" destOrd="0" presId="urn:microsoft.com/office/officeart/2005/8/layout/hList7"/>
    <dgm:cxn modelId="{AADC3D1A-4DA2-424C-BFEE-3382AC2468DD}" type="presParOf" srcId="{4E7D8BBE-C029-45DE-AC27-40D9F8CC956F}" destId="{3959CA34-C26D-40AD-BDBB-E6A0FDAD53DC}" srcOrd="2" destOrd="0" presId="urn:microsoft.com/office/officeart/2005/8/layout/hList7"/>
    <dgm:cxn modelId="{07FD33FE-3866-4377-9ACF-A12315B1A22E}" type="presParOf" srcId="{4E7D8BBE-C029-45DE-AC27-40D9F8CC956F}" destId="{B0A810B3-9A7E-40C1-9502-B6826FDE3D12}" srcOrd="3" destOrd="0" presId="urn:microsoft.com/office/officeart/2005/8/layout/hList7"/>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36B3C-858A-41D0-A985-5EEA0D6FC1EC}" type="doc">
      <dgm:prSet loTypeId="urn:microsoft.com/office/officeart/2005/8/layout/vList3" loCatId="picture" qsTypeId="urn:microsoft.com/office/officeart/2005/8/quickstyle/simple1" qsCatId="simple" csTypeId="urn:microsoft.com/office/officeart/2005/8/colors/accent4_1" csCatId="accent4" phldr="1"/>
      <dgm:spPr/>
    </dgm:pt>
    <dgm:pt modelId="{88C94883-D1B8-47D3-9444-CA13CB64B57D}">
      <dgm:prSet phldrT="[Texte]">
        <dgm:style>
          <a:lnRef idx="2">
            <a:schemeClr val="accent6"/>
          </a:lnRef>
          <a:fillRef idx="1">
            <a:schemeClr val="lt1"/>
          </a:fillRef>
          <a:effectRef idx="0">
            <a:schemeClr val="accent6"/>
          </a:effectRef>
          <a:fontRef idx="minor">
            <a:schemeClr val="dk1"/>
          </a:fontRef>
        </dgm:style>
      </dgm:prSet>
      <dgm:spPr>
        <a:ln/>
      </dgm:spPr>
      <dgm:t>
        <a:bodyPr/>
        <a:lstStyle/>
        <a:p>
          <a:pPr algn="ctr"/>
          <a:r>
            <a:rPr lang="fr-BE" b="0" dirty="0" err="1" smtClean="0">
              <a:solidFill>
                <a:schemeClr val="accent6"/>
              </a:solidFill>
              <a:latin typeface="Arial" panose="020B0604020202020204" pitchFamily="34" charset="0"/>
              <a:cs typeface="Arial" panose="020B0604020202020204" pitchFamily="34" charset="0"/>
            </a:rPr>
            <a:t>Which</a:t>
          </a:r>
          <a:r>
            <a:rPr lang="fr-BE" b="0" dirty="0" smtClean="0">
              <a:solidFill>
                <a:schemeClr val="accent6"/>
              </a:solidFill>
              <a:latin typeface="Arial" panose="020B0604020202020204" pitchFamily="34" charset="0"/>
              <a:cs typeface="Arial" panose="020B0604020202020204" pitchFamily="34" charset="0"/>
            </a:rPr>
            <a:t> </a:t>
          </a:r>
          <a:r>
            <a:rPr lang="fr-BE" b="0" dirty="0" err="1" smtClean="0">
              <a:solidFill>
                <a:schemeClr val="accent6"/>
              </a:solidFill>
              <a:latin typeface="Arial" panose="020B0604020202020204" pitchFamily="34" charset="0"/>
              <a:cs typeface="Arial" panose="020B0604020202020204" pitchFamily="34" charset="0"/>
            </a:rPr>
            <a:t>cost</a:t>
          </a:r>
          <a:r>
            <a:rPr lang="fr-BE" b="0" dirty="0" smtClean="0">
              <a:solidFill>
                <a:schemeClr val="accent6"/>
              </a:solidFill>
              <a:latin typeface="Arial" panose="020B0604020202020204" pitchFamily="34" charset="0"/>
              <a:cs typeface="Arial" panose="020B0604020202020204" pitchFamily="34" charset="0"/>
            </a:rPr>
            <a:t>? </a:t>
          </a:r>
          <a:endParaRPr lang="fr-BE" b="0" dirty="0">
            <a:solidFill>
              <a:schemeClr val="accent6"/>
            </a:solidFill>
            <a:latin typeface="Arial" panose="020B0604020202020204" pitchFamily="34" charset="0"/>
            <a:cs typeface="Arial" panose="020B0604020202020204" pitchFamily="34" charset="0"/>
          </a:endParaRPr>
        </a:p>
      </dgm:t>
    </dgm:pt>
    <dgm:pt modelId="{DC35E0E2-738B-4148-B490-6029B0EDA510}" type="sibTrans" cxnId="{05C7FE5B-5F83-4591-A0AE-5826CA4E1509}">
      <dgm:prSet/>
      <dgm:spPr/>
      <dgm:t>
        <a:bodyPr/>
        <a:lstStyle/>
        <a:p>
          <a:pPr algn="ctr"/>
          <a:endParaRPr lang="fr-BE" b="0">
            <a:solidFill>
              <a:schemeClr val="tx2"/>
            </a:solidFill>
            <a:latin typeface="Arial" panose="020B0604020202020204" pitchFamily="34" charset="0"/>
            <a:cs typeface="Arial" panose="020B0604020202020204" pitchFamily="34" charset="0"/>
          </a:endParaRPr>
        </a:p>
      </dgm:t>
    </dgm:pt>
    <dgm:pt modelId="{BC82B6F0-6880-4653-B923-DED3B8BF7A50}" type="parTrans" cxnId="{05C7FE5B-5F83-4591-A0AE-5826CA4E1509}">
      <dgm:prSet/>
      <dgm:spPr/>
      <dgm:t>
        <a:bodyPr/>
        <a:lstStyle/>
        <a:p>
          <a:pPr algn="ctr"/>
          <a:endParaRPr lang="fr-BE" b="0">
            <a:solidFill>
              <a:schemeClr val="tx2"/>
            </a:solidFill>
            <a:latin typeface="Arial" panose="020B0604020202020204" pitchFamily="34" charset="0"/>
            <a:cs typeface="Arial" panose="020B0604020202020204" pitchFamily="34" charset="0"/>
          </a:endParaRPr>
        </a:p>
      </dgm:t>
    </dgm:pt>
    <dgm:pt modelId="{5F433F40-A10E-480F-A6CA-40E2C6F06613}">
      <dgm:prSet phldrT="[Texte]">
        <dgm:style>
          <a:lnRef idx="2">
            <a:schemeClr val="accent5"/>
          </a:lnRef>
          <a:fillRef idx="1">
            <a:schemeClr val="lt1"/>
          </a:fillRef>
          <a:effectRef idx="0">
            <a:schemeClr val="accent5"/>
          </a:effectRef>
          <a:fontRef idx="minor">
            <a:schemeClr val="dk1"/>
          </a:fontRef>
        </dgm:style>
      </dgm:prSet>
      <dgm:spPr>
        <a:ln>
          <a:solidFill>
            <a:srgbClr val="00B050"/>
          </a:solidFill>
        </a:ln>
      </dgm:spPr>
      <dgm:t>
        <a:bodyPr/>
        <a:lstStyle/>
        <a:p>
          <a:pPr algn="ctr"/>
          <a:r>
            <a:rPr lang="fr-BE" b="0" dirty="0" err="1" smtClean="0">
              <a:solidFill>
                <a:srgbClr val="00B050"/>
              </a:solidFill>
              <a:latin typeface="Arial" panose="020B0604020202020204" pitchFamily="34" charset="0"/>
              <a:cs typeface="Arial" panose="020B0604020202020204" pitchFamily="34" charset="0"/>
            </a:rPr>
            <a:t>Which</a:t>
          </a:r>
          <a:r>
            <a:rPr lang="fr-BE" b="0" dirty="0" smtClean="0">
              <a:solidFill>
                <a:srgbClr val="00B050"/>
              </a:solidFill>
              <a:latin typeface="Arial" panose="020B0604020202020204" pitchFamily="34" charset="0"/>
              <a:cs typeface="Arial" panose="020B0604020202020204" pitchFamily="34" charset="0"/>
            </a:rPr>
            <a:t> </a:t>
          </a:r>
          <a:r>
            <a:rPr lang="fr-BE" b="0" dirty="0" err="1" smtClean="0">
              <a:solidFill>
                <a:srgbClr val="00B050"/>
              </a:solidFill>
              <a:latin typeface="Arial" panose="020B0604020202020204" pitchFamily="34" charset="0"/>
              <a:cs typeface="Arial" panose="020B0604020202020204" pitchFamily="34" charset="0"/>
            </a:rPr>
            <a:t>quality</a:t>
          </a:r>
          <a:r>
            <a:rPr lang="fr-BE" b="0" dirty="0" smtClean="0">
              <a:solidFill>
                <a:srgbClr val="00B050"/>
              </a:solidFill>
              <a:latin typeface="Arial" panose="020B0604020202020204" pitchFamily="34" charset="0"/>
              <a:cs typeface="Arial" panose="020B0604020202020204" pitchFamily="34" charset="0"/>
            </a:rPr>
            <a:t>? </a:t>
          </a:r>
          <a:endParaRPr lang="fr-BE" b="0" dirty="0">
            <a:solidFill>
              <a:srgbClr val="00B050"/>
            </a:solidFill>
            <a:latin typeface="Arial" panose="020B0604020202020204" pitchFamily="34" charset="0"/>
            <a:cs typeface="Arial" panose="020B0604020202020204" pitchFamily="34" charset="0"/>
          </a:endParaRPr>
        </a:p>
      </dgm:t>
    </dgm:pt>
    <dgm:pt modelId="{5F0BD770-EFD4-4EA2-BCA7-5F9483B2D7A4}" type="sibTrans" cxnId="{43D39CDF-EDFE-4118-AACB-815BB4268703}">
      <dgm:prSet/>
      <dgm:spPr/>
      <dgm:t>
        <a:bodyPr/>
        <a:lstStyle/>
        <a:p>
          <a:pPr algn="ctr"/>
          <a:endParaRPr lang="fr-BE" b="0">
            <a:solidFill>
              <a:schemeClr val="tx2"/>
            </a:solidFill>
            <a:latin typeface="Arial" panose="020B0604020202020204" pitchFamily="34" charset="0"/>
            <a:cs typeface="Arial" panose="020B0604020202020204" pitchFamily="34" charset="0"/>
          </a:endParaRPr>
        </a:p>
      </dgm:t>
    </dgm:pt>
    <dgm:pt modelId="{D6C77AA7-F993-44D4-92D1-6D9F1B1DC8FC}" type="parTrans" cxnId="{43D39CDF-EDFE-4118-AACB-815BB4268703}">
      <dgm:prSet/>
      <dgm:spPr/>
      <dgm:t>
        <a:bodyPr/>
        <a:lstStyle/>
        <a:p>
          <a:pPr algn="ctr"/>
          <a:endParaRPr lang="fr-BE" b="0">
            <a:solidFill>
              <a:schemeClr val="tx2"/>
            </a:solidFill>
            <a:latin typeface="Arial" panose="020B0604020202020204" pitchFamily="34" charset="0"/>
            <a:cs typeface="Arial" panose="020B0604020202020204" pitchFamily="34" charset="0"/>
          </a:endParaRPr>
        </a:p>
      </dgm:t>
    </dgm:pt>
    <dgm:pt modelId="{2BE347F7-9CF9-4E39-AA77-13CA042FB84B}">
      <dgm:prSet phldrT="[Texte]">
        <dgm:style>
          <a:lnRef idx="2">
            <a:schemeClr val="accent2"/>
          </a:lnRef>
          <a:fillRef idx="1">
            <a:schemeClr val="lt1"/>
          </a:fillRef>
          <a:effectRef idx="0">
            <a:schemeClr val="accent2"/>
          </a:effectRef>
          <a:fontRef idx="minor">
            <a:schemeClr val="dk1"/>
          </a:fontRef>
        </dgm:style>
      </dgm:prSet>
      <dgm:spPr>
        <a:ln>
          <a:solidFill>
            <a:srgbClr val="589199"/>
          </a:solidFill>
        </a:ln>
      </dgm:spPr>
      <dgm:t>
        <a:bodyPr/>
        <a:lstStyle/>
        <a:p>
          <a:pPr algn="ctr"/>
          <a:r>
            <a:rPr lang="fr-BE" b="0" dirty="0" err="1" smtClean="0">
              <a:solidFill>
                <a:srgbClr val="589199"/>
              </a:solidFill>
              <a:latin typeface="Arial" panose="020B0604020202020204" pitchFamily="34" charset="0"/>
              <a:cs typeface="Arial" panose="020B0604020202020204" pitchFamily="34" charset="0"/>
            </a:rPr>
            <a:t>What</a:t>
          </a:r>
          <a:r>
            <a:rPr lang="fr-BE" b="0" dirty="0" smtClean="0">
              <a:solidFill>
                <a:srgbClr val="589199"/>
              </a:solidFill>
              <a:latin typeface="Arial" panose="020B0604020202020204" pitchFamily="34" charset="0"/>
              <a:cs typeface="Arial" panose="020B0604020202020204" pitchFamily="34" charset="0"/>
            </a:rPr>
            <a:t> </a:t>
          </a:r>
          <a:r>
            <a:rPr lang="fr-BE" b="0" dirty="0" err="1" smtClean="0">
              <a:solidFill>
                <a:srgbClr val="589199"/>
              </a:solidFill>
              <a:latin typeface="Arial" panose="020B0604020202020204" pitchFamily="34" charset="0"/>
              <a:cs typeface="Arial" panose="020B0604020202020204" pitchFamily="34" charset="0"/>
            </a:rPr>
            <a:t>is</a:t>
          </a:r>
          <a:r>
            <a:rPr lang="fr-BE" b="0" dirty="0" smtClean="0">
              <a:solidFill>
                <a:srgbClr val="589199"/>
              </a:solidFill>
              <a:latin typeface="Arial" panose="020B0604020202020204" pitchFamily="34" charset="0"/>
              <a:cs typeface="Arial" panose="020B0604020202020204" pitchFamily="34" charset="0"/>
            </a:rPr>
            <a:t> </a:t>
          </a:r>
          <a:r>
            <a:rPr lang="fr-BE" b="0" dirty="0" err="1" smtClean="0">
              <a:solidFill>
                <a:srgbClr val="589199"/>
              </a:solidFill>
              <a:latin typeface="Arial" panose="020B0604020202020204" pitchFamily="34" charset="0"/>
              <a:cs typeface="Arial" panose="020B0604020202020204" pitchFamily="34" charset="0"/>
            </a:rPr>
            <a:t>available</a:t>
          </a:r>
          <a:r>
            <a:rPr lang="fr-BE" b="0" dirty="0" smtClean="0">
              <a:solidFill>
                <a:srgbClr val="589199"/>
              </a:solidFill>
              <a:latin typeface="Arial" panose="020B0604020202020204" pitchFamily="34" charset="0"/>
              <a:cs typeface="Arial" panose="020B0604020202020204" pitchFamily="34" charset="0"/>
            </a:rPr>
            <a:t>?</a:t>
          </a:r>
          <a:endParaRPr lang="fr-BE" b="0" dirty="0">
            <a:solidFill>
              <a:srgbClr val="589199"/>
            </a:solidFill>
            <a:latin typeface="Arial" panose="020B0604020202020204" pitchFamily="34" charset="0"/>
            <a:cs typeface="Arial" panose="020B0604020202020204" pitchFamily="34" charset="0"/>
          </a:endParaRPr>
        </a:p>
      </dgm:t>
    </dgm:pt>
    <dgm:pt modelId="{0C300E51-CE58-4D5B-8279-35453FF7F1B4}" type="sibTrans" cxnId="{C18DEFD5-A650-4C48-8535-EBE961A71D93}">
      <dgm:prSet/>
      <dgm:spPr/>
      <dgm:t>
        <a:bodyPr/>
        <a:lstStyle/>
        <a:p>
          <a:pPr algn="ctr"/>
          <a:endParaRPr lang="fr-BE" b="0">
            <a:solidFill>
              <a:schemeClr val="tx2"/>
            </a:solidFill>
            <a:latin typeface="Arial" panose="020B0604020202020204" pitchFamily="34" charset="0"/>
            <a:cs typeface="Arial" panose="020B0604020202020204" pitchFamily="34" charset="0"/>
          </a:endParaRPr>
        </a:p>
      </dgm:t>
    </dgm:pt>
    <dgm:pt modelId="{65A456DA-323F-4A7C-AE29-A1B78ED665B7}" type="parTrans" cxnId="{C18DEFD5-A650-4C48-8535-EBE961A71D93}">
      <dgm:prSet/>
      <dgm:spPr/>
      <dgm:t>
        <a:bodyPr/>
        <a:lstStyle/>
        <a:p>
          <a:pPr algn="ctr"/>
          <a:endParaRPr lang="fr-BE" b="0">
            <a:solidFill>
              <a:schemeClr val="tx2"/>
            </a:solidFill>
            <a:latin typeface="Arial" panose="020B0604020202020204" pitchFamily="34" charset="0"/>
            <a:cs typeface="Arial" panose="020B0604020202020204" pitchFamily="34" charset="0"/>
          </a:endParaRPr>
        </a:p>
      </dgm:t>
    </dgm:pt>
    <dgm:pt modelId="{EC022B62-DE87-4B6C-ADCD-8524E44E181D}">
      <dgm:prSet phldrT="[Texte]">
        <dgm:style>
          <a:lnRef idx="2">
            <a:schemeClr val="accent6"/>
          </a:lnRef>
          <a:fillRef idx="1">
            <a:schemeClr val="lt1"/>
          </a:fillRef>
          <a:effectRef idx="0">
            <a:schemeClr val="accent6"/>
          </a:effectRef>
          <a:fontRef idx="minor">
            <a:schemeClr val="dk1"/>
          </a:fontRef>
        </dgm:style>
      </dgm:prSet>
      <dgm:spPr>
        <a:ln>
          <a:solidFill>
            <a:srgbClr val="00B0F0"/>
          </a:solidFill>
        </a:ln>
      </dgm:spPr>
      <dgm:t>
        <a:bodyPr/>
        <a:lstStyle/>
        <a:p>
          <a:pPr algn="ctr"/>
          <a:r>
            <a:rPr lang="fr-BE" b="0" dirty="0" smtClean="0">
              <a:solidFill>
                <a:schemeClr val="accent5"/>
              </a:solidFill>
              <a:latin typeface="Arial" panose="020B0604020202020204" pitchFamily="34" charset="0"/>
              <a:cs typeface="Arial" panose="020B0604020202020204" pitchFamily="34" charset="0"/>
            </a:rPr>
            <a:t>How to switch?</a:t>
          </a:r>
          <a:endParaRPr lang="fr-BE" b="0" dirty="0">
            <a:solidFill>
              <a:schemeClr val="accent5"/>
            </a:solidFill>
            <a:latin typeface="Arial" panose="020B0604020202020204" pitchFamily="34" charset="0"/>
            <a:cs typeface="Arial" panose="020B0604020202020204" pitchFamily="34" charset="0"/>
          </a:endParaRPr>
        </a:p>
      </dgm:t>
    </dgm:pt>
    <dgm:pt modelId="{36862F20-169F-45D5-8A72-73EB45E599A6}" type="parTrans" cxnId="{E956BCDA-1B17-4B32-96C4-5D06864BBAB0}">
      <dgm:prSet/>
      <dgm:spPr/>
      <dgm:t>
        <a:bodyPr/>
        <a:lstStyle/>
        <a:p>
          <a:endParaRPr lang="en-GB"/>
        </a:p>
      </dgm:t>
    </dgm:pt>
    <dgm:pt modelId="{B9B0601C-EED3-40E8-A807-4370E5CD1F28}" type="sibTrans" cxnId="{E956BCDA-1B17-4B32-96C4-5D06864BBAB0}">
      <dgm:prSet/>
      <dgm:spPr/>
      <dgm:t>
        <a:bodyPr/>
        <a:lstStyle/>
        <a:p>
          <a:endParaRPr lang="en-GB"/>
        </a:p>
      </dgm:t>
    </dgm:pt>
    <dgm:pt modelId="{1F56476B-9D5A-44C4-8705-2DE781BE9B16}" type="pres">
      <dgm:prSet presAssocID="{2E136B3C-858A-41D0-A985-5EEA0D6FC1EC}" presName="linearFlow" presStyleCnt="0">
        <dgm:presLayoutVars>
          <dgm:dir/>
          <dgm:resizeHandles val="exact"/>
        </dgm:presLayoutVars>
      </dgm:prSet>
      <dgm:spPr/>
    </dgm:pt>
    <dgm:pt modelId="{2A3A0F92-3E3B-481E-AD00-96CE97CC5AD9}" type="pres">
      <dgm:prSet presAssocID="{2BE347F7-9CF9-4E39-AA77-13CA042FB84B}" presName="composite" presStyleCnt="0"/>
      <dgm:spPr/>
    </dgm:pt>
    <dgm:pt modelId="{24D1B56A-AE09-4C3E-9DB8-548D38E9EDB1}" type="pres">
      <dgm:prSet presAssocID="{2BE347F7-9CF9-4E39-AA77-13CA042FB84B}" presName="imgShp" presStyleLbl="fgImgPlace1" presStyleIdx="0" presStyleCnt="4">
        <dgm:style>
          <a:lnRef idx="2">
            <a:schemeClr val="accent2"/>
          </a:lnRef>
          <a:fillRef idx="1">
            <a:schemeClr val="lt1"/>
          </a:fillRef>
          <a:effectRef idx="0">
            <a:schemeClr val="accent2"/>
          </a:effectRef>
          <a:fontRef idx="minor">
            <a:schemeClr val="dk1"/>
          </a:fontRef>
        </dgm:styl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a:ln>
          <a:solidFill>
            <a:srgbClr val="589199"/>
          </a:solidFill>
        </a:ln>
      </dgm:spPr>
    </dgm:pt>
    <dgm:pt modelId="{1C6F5069-A9F1-4DEA-8E3A-20015861E0F8}" type="pres">
      <dgm:prSet presAssocID="{2BE347F7-9CF9-4E39-AA77-13CA042FB84B}" presName="txShp" presStyleLbl="node1" presStyleIdx="0" presStyleCnt="4">
        <dgm:presLayoutVars>
          <dgm:bulletEnabled val="1"/>
        </dgm:presLayoutVars>
      </dgm:prSet>
      <dgm:spPr/>
      <dgm:t>
        <a:bodyPr/>
        <a:lstStyle/>
        <a:p>
          <a:endParaRPr lang="fr-FR"/>
        </a:p>
      </dgm:t>
    </dgm:pt>
    <dgm:pt modelId="{F53C375E-62FF-4148-8525-3292F636257E}" type="pres">
      <dgm:prSet presAssocID="{0C300E51-CE58-4D5B-8279-35453FF7F1B4}" presName="spacing" presStyleCnt="0"/>
      <dgm:spPr/>
    </dgm:pt>
    <dgm:pt modelId="{27FB4255-0402-44BE-BB01-DA5301E9EB8A}" type="pres">
      <dgm:prSet presAssocID="{5F433F40-A10E-480F-A6CA-40E2C6F06613}" presName="composite" presStyleCnt="0"/>
      <dgm:spPr/>
    </dgm:pt>
    <dgm:pt modelId="{5E8797F8-FAB0-46F0-88EF-96F3B6736897}" type="pres">
      <dgm:prSet presAssocID="{5F433F40-A10E-480F-A6CA-40E2C6F06613}" presName="imgShp" presStyleLbl="fgImgPlace1" presStyleIdx="1" presStyleCnt="4">
        <dgm:style>
          <a:lnRef idx="2">
            <a:schemeClr val="accent5"/>
          </a:lnRef>
          <a:fillRef idx="1">
            <a:schemeClr val="lt1"/>
          </a:fillRef>
          <a:effectRef idx="0">
            <a:schemeClr val="accent5"/>
          </a:effectRef>
          <a:fontRef idx="minor">
            <a:schemeClr val="dk1"/>
          </a:fontRef>
        </dgm:styl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4000" r="-74000"/>
          </a:stretch>
        </a:blipFill>
        <a:ln>
          <a:solidFill>
            <a:srgbClr val="00B0F0"/>
          </a:solidFill>
        </a:ln>
      </dgm:spPr>
    </dgm:pt>
    <dgm:pt modelId="{92AEE164-BA1F-4FC2-9BED-CE63B6D16B76}" type="pres">
      <dgm:prSet presAssocID="{5F433F40-A10E-480F-A6CA-40E2C6F06613}" presName="txShp" presStyleLbl="node1" presStyleIdx="1" presStyleCnt="4">
        <dgm:presLayoutVars>
          <dgm:bulletEnabled val="1"/>
        </dgm:presLayoutVars>
      </dgm:prSet>
      <dgm:spPr/>
      <dgm:t>
        <a:bodyPr/>
        <a:lstStyle/>
        <a:p>
          <a:endParaRPr lang="fr-FR"/>
        </a:p>
      </dgm:t>
    </dgm:pt>
    <dgm:pt modelId="{6BBA9909-2B7E-4985-AC15-369C3ACEF191}" type="pres">
      <dgm:prSet presAssocID="{5F0BD770-EFD4-4EA2-BCA7-5F9483B2D7A4}" presName="spacing" presStyleCnt="0"/>
      <dgm:spPr/>
    </dgm:pt>
    <dgm:pt modelId="{D3160FB6-3D88-47BC-965B-3F578DE99989}" type="pres">
      <dgm:prSet presAssocID="{88C94883-D1B8-47D3-9444-CA13CB64B57D}" presName="composite" presStyleCnt="0"/>
      <dgm:spPr/>
    </dgm:pt>
    <dgm:pt modelId="{95BC810E-23A7-4EE2-805C-E88C96995BA6}" type="pres">
      <dgm:prSet presAssocID="{88C94883-D1B8-47D3-9444-CA13CB64B57D}" presName="imgShp" presStyleLbl="fgImgPlace1" presStyleIdx="2" presStyleCnt="4">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7000" r="-67000"/>
          </a:stretch>
        </a:blipFill>
      </dgm:spPr>
    </dgm:pt>
    <dgm:pt modelId="{C6700F54-5BD5-4332-A0FC-4F6F48005E03}" type="pres">
      <dgm:prSet presAssocID="{88C94883-D1B8-47D3-9444-CA13CB64B57D}" presName="txShp" presStyleLbl="node1" presStyleIdx="2" presStyleCnt="4">
        <dgm:presLayoutVars>
          <dgm:bulletEnabled val="1"/>
        </dgm:presLayoutVars>
      </dgm:prSet>
      <dgm:spPr/>
      <dgm:t>
        <a:bodyPr/>
        <a:lstStyle/>
        <a:p>
          <a:endParaRPr lang="fr-FR"/>
        </a:p>
      </dgm:t>
    </dgm:pt>
    <dgm:pt modelId="{4B0C9A2B-2DEB-4D7C-8D87-2A7C659BE31C}" type="pres">
      <dgm:prSet presAssocID="{DC35E0E2-738B-4148-B490-6029B0EDA510}" presName="spacing" presStyleCnt="0"/>
      <dgm:spPr/>
    </dgm:pt>
    <dgm:pt modelId="{38ADAA17-D167-426C-AD63-801D21C4F6D9}" type="pres">
      <dgm:prSet presAssocID="{EC022B62-DE87-4B6C-ADCD-8524E44E181D}" presName="composite" presStyleCnt="0"/>
      <dgm:spPr/>
    </dgm:pt>
    <dgm:pt modelId="{21E420C4-928D-4740-90BA-A00593B10CFA}" type="pres">
      <dgm:prSet presAssocID="{EC022B62-DE87-4B6C-ADCD-8524E44E181D}"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dgm:spPr>
    </dgm:pt>
    <dgm:pt modelId="{E818995D-B8DB-4DA0-8DEB-F2DE039AC858}" type="pres">
      <dgm:prSet presAssocID="{EC022B62-DE87-4B6C-ADCD-8524E44E181D}" presName="txShp" presStyleLbl="node1" presStyleIdx="3" presStyleCnt="4">
        <dgm:presLayoutVars>
          <dgm:bulletEnabled val="1"/>
        </dgm:presLayoutVars>
      </dgm:prSet>
      <dgm:spPr/>
      <dgm:t>
        <a:bodyPr/>
        <a:lstStyle/>
        <a:p>
          <a:endParaRPr lang="en-GB"/>
        </a:p>
      </dgm:t>
    </dgm:pt>
  </dgm:ptLst>
  <dgm:cxnLst>
    <dgm:cxn modelId="{F3AC349D-BFF6-4BEF-B36A-FA4930402B94}" type="presOf" srcId="{5F433F40-A10E-480F-A6CA-40E2C6F06613}" destId="{92AEE164-BA1F-4FC2-9BED-CE63B6D16B76}" srcOrd="0" destOrd="0" presId="urn:microsoft.com/office/officeart/2005/8/layout/vList3"/>
    <dgm:cxn modelId="{B545C8C5-9BA8-4763-AF51-37E44EE3B5AC}" type="presOf" srcId="{2E136B3C-858A-41D0-A985-5EEA0D6FC1EC}" destId="{1F56476B-9D5A-44C4-8705-2DE781BE9B16}" srcOrd="0" destOrd="0" presId="urn:microsoft.com/office/officeart/2005/8/layout/vList3"/>
    <dgm:cxn modelId="{C18DEFD5-A650-4C48-8535-EBE961A71D93}" srcId="{2E136B3C-858A-41D0-A985-5EEA0D6FC1EC}" destId="{2BE347F7-9CF9-4E39-AA77-13CA042FB84B}" srcOrd="0" destOrd="0" parTransId="{65A456DA-323F-4A7C-AE29-A1B78ED665B7}" sibTransId="{0C300E51-CE58-4D5B-8279-35453FF7F1B4}"/>
    <dgm:cxn modelId="{43D39CDF-EDFE-4118-AACB-815BB4268703}" srcId="{2E136B3C-858A-41D0-A985-5EEA0D6FC1EC}" destId="{5F433F40-A10E-480F-A6CA-40E2C6F06613}" srcOrd="1" destOrd="0" parTransId="{D6C77AA7-F993-44D4-92D1-6D9F1B1DC8FC}" sibTransId="{5F0BD770-EFD4-4EA2-BCA7-5F9483B2D7A4}"/>
    <dgm:cxn modelId="{2CD66E97-D2B9-43B9-8799-370382974EB0}" type="presOf" srcId="{EC022B62-DE87-4B6C-ADCD-8524E44E181D}" destId="{E818995D-B8DB-4DA0-8DEB-F2DE039AC858}" srcOrd="0" destOrd="0" presId="urn:microsoft.com/office/officeart/2005/8/layout/vList3"/>
    <dgm:cxn modelId="{4E141626-E6C1-47E9-BD86-58256224ADD4}" type="presOf" srcId="{2BE347F7-9CF9-4E39-AA77-13CA042FB84B}" destId="{1C6F5069-A9F1-4DEA-8E3A-20015861E0F8}" srcOrd="0" destOrd="0" presId="urn:microsoft.com/office/officeart/2005/8/layout/vList3"/>
    <dgm:cxn modelId="{5C79F8D6-2E64-4D4D-B159-F5C225206377}" type="presOf" srcId="{88C94883-D1B8-47D3-9444-CA13CB64B57D}" destId="{C6700F54-5BD5-4332-A0FC-4F6F48005E03}" srcOrd="0" destOrd="0" presId="urn:microsoft.com/office/officeart/2005/8/layout/vList3"/>
    <dgm:cxn modelId="{05C7FE5B-5F83-4591-A0AE-5826CA4E1509}" srcId="{2E136B3C-858A-41D0-A985-5EEA0D6FC1EC}" destId="{88C94883-D1B8-47D3-9444-CA13CB64B57D}" srcOrd="2" destOrd="0" parTransId="{BC82B6F0-6880-4653-B923-DED3B8BF7A50}" sibTransId="{DC35E0E2-738B-4148-B490-6029B0EDA510}"/>
    <dgm:cxn modelId="{E956BCDA-1B17-4B32-96C4-5D06864BBAB0}" srcId="{2E136B3C-858A-41D0-A985-5EEA0D6FC1EC}" destId="{EC022B62-DE87-4B6C-ADCD-8524E44E181D}" srcOrd="3" destOrd="0" parTransId="{36862F20-169F-45D5-8A72-73EB45E599A6}" sibTransId="{B9B0601C-EED3-40E8-A807-4370E5CD1F28}"/>
    <dgm:cxn modelId="{C4936F37-53B1-4D71-A7B8-1695CEDEF144}" type="presParOf" srcId="{1F56476B-9D5A-44C4-8705-2DE781BE9B16}" destId="{2A3A0F92-3E3B-481E-AD00-96CE97CC5AD9}" srcOrd="0" destOrd="0" presId="urn:microsoft.com/office/officeart/2005/8/layout/vList3"/>
    <dgm:cxn modelId="{ED57F2A4-9343-436D-8817-FE3C9CE47973}" type="presParOf" srcId="{2A3A0F92-3E3B-481E-AD00-96CE97CC5AD9}" destId="{24D1B56A-AE09-4C3E-9DB8-548D38E9EDB1}" srcOrd="0" destOrd="0" presId="urn:microsoft.com/office/officeart/2005/8/layout/vList3"/>
    <dgm:cxn modelId="{E9779154-0397-4071-A55C-3D9ABA9FDF09}" type="presParOf" srcId="{2A3A0F92-3E3B-481E-AD00-96CE97CC5AD9}" destId="{1C6F5069-A9F1-4DEA-8E3A-20015861E0F8}" srcOrd="1" destOrd="0" presId="urn:microsoft.com/office/officeart/2005/8/layout/vList3"/>
    <dgm:cxn modelId="{BD4DFAB3-6053-4B54-87C2-9624C3D67479}" type="presParOf" srcId="{1F56476B-9D5A-44C4-8705-2DE781BE9B16}" destId="{F53C375E-62FF-4148-8525-3292F636257E}" srcOrd="1" destOrd="0" presId="urn:microsoft.com/office/officeart/2005/8/layout/vList3"/>
    <dgm:cxn modelId="{29B0E550-1EA1-4B3F-AF1A-FE815D79E0C6}" type="presParOf" srcId="{1F56476B-9D5A-44C4-8705-2DE781BE9B16}" destId="{27FB4255-0402-44BE-BB01-DA5301E9EB8A}" srcOrd="2" destOrd="0" presId="urn:microsoft.com/office/officeart/2005/8/layout/vList3"/>
    <dgm:cxn modelId="{65305C3C-36C0-4990-BA74-D9557F163A70}" type="presParOf" srcId="{27FB4255-0402-44BE-BB01-DA5301E9EB8A}" destId="{5E8797F8-FAB0-46F0-88EF-96F3B6736897}" srcOrd="0" destOrd="0" presId="urn:microsoft.com/office/officeart/2005/8/layout/vList3"/>
    <dgm:cxn modelId="{3DDB0456-D48E-4C53-BD61-603813D16F7D}" type="presParOf" srcId="{27FB4255-0402-44BE-BB01-DA5301E9EB8A}" destId="{92AEE164-BA1F-4FC2-9BED-CE63B6D16B76}" srcOrd="1" destOrd="0" presId="urn:microsoft.com/office/officeart/2005/8/layout/vList3"/>
    <dgm:cxn modelId="{9E2E415A-95ED-4677-9AE8-DA2C0A1AB8FC}" type="presParOf" srcId="{1F56476B-9D5A-44C4-8705-2DE781BE9B16}" destId="{6BBA9909-2B7E-4985-AC15-369C3ACEF191}" srcOrd="3" destOrd="0" presId="urn:microsoft.com/office/officeart/2005/8/layout/vList3"/>
    <dgm:cxn modelId="{7225DF90-B00E-49DE-9027-B002F39F05F3}" type="presParOf" srcId="{1F56476B-9D5A-44C4-8705-2DE781BE9B16}" destId="{D3160FB6-3D88-47BC-965B-3F578DE99989}" srcOrd="4" destOrd="0" presId="urn:microsoft.com/office/officeart/2005/8/layout/vList3"/>
    <dgm:cxn modelId="{D757D264-C53A-4818-94EC-EB7011992D8B}" type="presParOf" srcId="{D3160FB6-3D88-47BC-965B-3F578DE99989}" destId="{95BC810E-23A7-4EE2-805C-E88C96995BA6}" srcOrd="0" destOrd="0" presId="urn:microsoft.com/office/officeart/2005/8/layout/vList3"/>
    <dgm:cxn modelId="{87DB77DB-34E6-4B8C-B2EA-FA9A21020A01}" type="presParOf" srcId="{D3160FB6-3D88-47BC-965B-3F578DE99989}" destId="{C6700F54-5BD5-4332-A0FC-4F6F48005E03}" srcOrd="1" destOrd="0" presId="urn:microsoft.com/office/officeart/2005/8/layout/vList3"/>
    <dgm:cxn modelId="{E8665D16-C2E6-4407-8E5F-FBB4E446B5FB}" type="presParOf" srcId="{1F56476B-9D5A-44C4-8705-2DE781BE9B16}" destId="{4B0C9A2B-2DEB-4D7C-8D87-2A7C659BE31C}" srcOrd="5" destOrd="0" presId="urn:microsoft.com/office/officeart/2005/8/layout/vList3"/>
    <dgm:cxn modelId="{C7AA6FBC-B007-4522-B4C4-95F5A9710B6B}" type="presParOf" srcId="{1F56476B-9D5A-44C4-8705-2DE781BE9B16}" destId="{38ADAA17-D167-426C-AD63-801D21C4F6D9}" srcOrd="6" destOrd="0" presId="urn:microsoft.com/office/officeart/2005/8/layout/vList3"/>
    <dgm:cxn modelId="{F19970EF-C77A-4D24-A3CF-605B8204C0A4}" type="presParOf" srcId="{38ADAA17-D167-426C-AD63-801D21C4F6D9}" destId="{21E420C4-928D-4740-90BA-A00593B10CFA}" srcOrd="0" destOrd="0" presId="urn:microsoft.com/office/officeart/2005/8/layout/vList3"/>
    <dgm:cxn modelId="{3964E137-D542-4282-B81E-F020AAE9932A}" type="presParOf" srcId="{38ADAA17-D167-426C-AD63-801D21C4F6D9}" destId="{E818995D-B8DB-4DA0-8DEB-F2DE039AC85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136B3C-858A-41D0-A985-5EEA0D6FC1EC}" type="doc">
      <dgm:prSet loTypeId="urn:microsoft.com/office/officeart/2005/8/layout/hList7" loCatId="list" qsTypeId="urn:microsoft.com/office/officeart/2005/8/quickstyle/simple1" qsCatId="simple" csTypeId="urn:microsoft.com/office/officeart/2005/8/colors/accent1_2" csCatId="accent1" phldr="1"/>
      <dgm:spPr/>
    </dgm:pt>
    <dgm:pt modelId="{5F433F40-A10E-480F-A6CA-40E2C6F06613}">
      <dgm:prSet phldrT="[Texte]"/>
      <dgm:spPr>
        <a:solidFill>
          <a:schemeClr val="accent1"/>
        </a:solidFill>
      </dgm:spPr>
      <dgm:t>
        <a:bodyPr/>
        <a:lstStyle/>
        <a:p>
          <a:r>
            <a:rPr lang="en-GB" dirty="0" smtClean="0"/>
            <a:t>Atlas</a:t>
          </a:r>
          <a:endParaRPr lang="en-GB" dirty="0"/>
        </a:p>
      </dgm:t>
    </dgm:pt>
    <dgm:pt modelId="{D6C77AA7-F993-44D4-92D1-6D9F1B1DC8FC}" type="parTrans" cxnId="{43D39CDF-EDFE-4118-AACB-815BB4268703}">
      <dgm:prSet/>
      <dgm:spPr/>
      <dgm:t>
        <a:bodyPr/>
        <a:lstStyle/>
        <a:p>
          <a:endParaRPr lang="fr-BE"/>
        </a:p>
      </dgm:t>
    </dgm:pt>
    <dgm:pt modelId="{5F0BD770-EFD4-4EA2-BCA7-5F9483B2D7A4}" type="sibTrans" cxnId="{43D39CDF-EDFE-4118-AACB-815BB4268703}">
      <dgm:prSet/>
      <dgm:spPr/>
      <dgm:t>
        <a:bodyPr/>
        <a:lstStyle/>
        <a:p>
          <a:endParaRPr lang="fr-BE"/>
        </a:p>
      </dgm:t>
    </dgm:pt>
    <dgm:pt modelId="{88C94883-D1B8-47D3-9444-CA13CB64B57D}">
      <dgm:prSet phldrT="[Texte]"/>
      <dgm:spPr>
        <a:solidFill>
          <a:schemeClr val="accent1"/>
        </a:solidFill>
      </dgm:spPr>
      <dgm:t>
        <a:bodyPr/>
        <a:lstStyle/>
        <a:p>
          <a:r>
            <a:rPr lang="fr-BE" dirty="0" err="1" smtClean="0"/>
            <a:t>Quality</a:t>
          </a:r>
          <a:r>
            <a:rPr lang="fr-BE" dirty="0" smtClean="0"/>
            <a:t> </a:t>
          </a:r>
          <a:r>
            <a:rPr lang="fr-BE" dirty="0" err="1" smtClean="0"/>
            <a:t>barometer</a:t>
          </a:r>
          <a:endParaRPr lang="en-GB" dirty="0"/>
        </a:p>
      </dgm:t>
    </dgm:pt>
    <dgm:pt modelId="{DC35E0E2-738B-4148-B490-6029B0EDA510}" type="sibTrans" cxnId="{05C7FE5B-5F83-4591-A0AE-5826CA4E1509}">
      <dgm:prSet/>
      <dgm:spPr/>
      <dgm:t>
        <a:bodyPr/>
        <a:lstStyle/>
        <a:p>
          <a:endParaRPr lang="fr-BE"/>
        </a:p>
      </dgm:t>
    </dgm:pt>
    <dgm:pt modelId="{BC82B6F0-6880-4653-B923-DED3B8BF7A50}" type="parTrans" cxnId="{05C7FE5B-5F83-4591-A0AE-5826CA4E1509}">
      <dgm:prSet/>
      <dgm:spPr/>
      <dgm:t>
        <a:bodyPr/>
        <a:lstStyle/>
        <a:p>
          <a:endParaRPr lang="fr-BE"/>
        </a:p>
      </dgm:t>
    </dgm:pt>
    <dgm:pt modelId="{2BE347F7-9CF9-4E39-AA77-13CA042FB84B}">
      <dgm:prSet phldrT="[Texte]"/>
      <dgm:spPr/>
      <dgm:t>
        <a:bodyPr/>
        <a:lstStyle/>
        <a:p>
          <a:r>
            <a:rPr lang="fr-BE" dirty="0" err="1" smtClean="0"/>
            <a:t>Tariff</a:t>
          </a:r>
          <a:r>
            <a:rPr lang="fr-BE" dirty="0" smtClean="0"/>
            <a:t> simulator</a:t>
          </a:r>
          <a:endParaRPr lang="en-GB" dirty="0"/>
        </a:p>
      </dgm:t>
    </dgm:pt>
    <dgm:pt modelId="{65A456DA-323F-4A7C-AE29-A1B78ED665B7}" type="parTrans" cxnId="{C18DEFD5-A650-4C48-8535-EBE961A71D93}">
      <dgm:prSet/>
      <dgm:spPr/>
      <dgm:t>
        <a:bodyPr/>
        <a:lstStyle/>
        <a:p>
          <a:endParaRPr lang="fr-BE"/>
        </a:p>
      </dgm:t>
    </dgm:pt>
    <dgm:pt modelId="{0C300E51-CE58-4D5B-8279-35453FF7F1B4}" type="sibTrans" cxnId="{C18DEFD5-A650-4C48-8535-EBE961A71D93}">
      <dgm:prSet/>
      <dgm:spPr/>
      <dgm:t>
        <a:bodyPr/>
        <a:lstStyle/>
        <a:p>
          <a:endParaRPr lang="fr-BE"/>
        </a:p>
      </dgm:t>
    </dgm:pt>
    <dgm:pt modelId="{E5992848-B27C-415A-8CBF-0F7FE1031C40}">
      <dgm:prSet phldrT="[Texte]"/>
      <dgm:spPr>
        <a:solidFill>
          <a:schemeClr val="accent1"/>
        </a:solidFill>
      </dgm:spPr>
      <dgm:t>
        <a:bodyPr/>
        <a:lstStyle/>
        <a:p>
          <a:r>
            <a:rPr lang="fr-BE" dirty="0" err="1" smtClean="0"/>
            <a:t>Easy</a:t>
          </a:r>
          <a:r>
            <a:rPr lang="fr-BE" dirty="0" smtClean="0"/>
            <a:t> switch</a:t>
          </a:r>
          <a:endParaRPr lang="en-GB" dirty="0"/>
        </a:p>
      </dgm:t>
    </dgm:pt>
    <dgm:pt modelId="{57E5D3B0-C2AB-4262-A53C-CF6E21AA0368}" type="sibTrans" cxnId="{5EE00FB1-E948-4104-8831-1EA6763AEE72}">
      <dgm:prSet/>
      <dgm:spPr/>
      <dgm:t>
        <a:bodyPr/>
        <a:lstStyle/>
        <a:p>
          <a:endParaRPr lang="fr-BE"/>
        </a:p>
      </dgm:t>
    </dgm:pt>
    <dgm:pt modelId="{9C180D7A-87B4-4974-B671-C91800D8110E}" type="parTrans" cxnId="{5EE00FB1-E948-4104-8831-1EA6763AEE72}">
      <dgm:prSet/>
      <dgm:spPr/>
      <dgm:t>
        <a:bodyPr/>
        <a:lstStyle/>
        <a:p>
          <a:endParaRPr lang="fr-BE"/>
        </a:p>
      </dgm:t>
    </dgm:pt>
    <dgm:pt modelId="{C43E574D-86D4-4DDA-8E6D-54D5A22C5245}">
      <dgm:prSet phldrT="[Texte]"/>
      <dgm:spPr>
        <a:solidFill>
          <a:schemeClr val="accent1"/>
        </a:solidFill>
      </dgm:spPr>
      <dgm:t>
        <a:bodyPr/>
        <a:lstStyle/>
        <a:p>
          <a:r>
            <a:rPr lang="fr-BE" dirty="0" smtClean="0"/>
            <a:t>Consumer </a:t>
          </a:r>
          <a:r>
            <a:rPr lang="fr-BE" dirty="0" err="1" smtClean="0"/>
            <a:t>experience</a:t>
          </a:r>
          <a:endParaRPr lang="en-GB" dirty="0"/>
        </a:p>
      </dgm:t>
    </dgm:pt>
    <dgm:pt modelId="{1782D9C1-3091-47F9-B12B-9CCB07C910EB}" type="parTrans" cxnId="{D5D2BAFA-ABEF-4355-874A-1A3604EEAF6E}">
      <dgm:prSet/>
      <dgm:spPr/>
      <dgm:t>
        <a:bodyPr/>
        <a:lstStyle/>
        <a:p>
          <a:endParaRPr lang="en-GB"/>
        </a:p>
      </dgm:t>
    </dgm:pt>
    <dgm:pt modelId="{11AB005B-A3EF-47D9-8272-D6B973EEADF3}" type="sibTrans" cxnId="{D5D2BAFA-ABEF-4355-874A-1A3604EEAF6E}">
      <dgm:prSet/>
      <dgm:spPr/>
      <dgm:t>
        <a:bodyPr/>
        <a:lstStyle/>
        <a:p>
          <a:endParaRPr lang="en-GB"/>
        </a:p>
      </dgm:t>
    </dgm:pt>
    <dgm:pt modelId="{DB274A19-B831-41AB-A3F7-95FA098500A2}" type="pres">
      <dgm:prSet presAssocID="{2E136B3C-858A-41D0-A985-5EEA0D6FC1EC}" presName="Name0" presStyleCnt="0">
        <dgm:presLayoutVars>
          <dgm:dir/>
          <dgm:resizeHandles val="exact"/>
        </dgm:presLayoutVars>
      </dgm:prSet>
      <dgm:spPr/>
    </dgm:pt>
    <dgm:pt modelId="{13EBAD1C-A279-4C1A-A048-8847CC15022A}" type="pres">
      <dgm:prSet presAssocID="{2E136B3C-858A-41D0-A985-5EEA0D6FC1EC}" presName="fgShape" presStyleLbl="fgShp" presStyleIdx="0" presStyleCnt="1" custScaleX="107379" custScaleY="97679" custLinFactNeighborY="43911"/>
      <dgm:spPr/>
    </dgm:pt>
    <dgm:pt modelId="{E99F6A21-85B6-4730-A4E8-C17A3E734532}" type="pres">
      <dgm:prSet presAssocID="{2E136B3C-858A-41D0-A985-5EEA0D6FC1EC}" presName="linComp" presStyleCnt="0"/>
      <dgm:spPr/>
    </dgm:pt>
    <dgm:pt modelId="{963AEA7C-6A3D-4489-BD6B-FCB1F585EA80}" type="pres">
      <dgm:prSet presAssocID="{2BE347F7-9CF9-4E39-AA77-13CA042FB84B}" presName="compNode" presStyleCnt="0"/>
      <dgm:spPr/>
    </dgm:pt>
    <dgm:pt modelId="{5F984E46-CCA1-4AA1-80F1-513C1B89F577}" type="pres">
      <dgm:prSet presAssocID="{2BE347F7-9CF9-4E39-AA77-13CA042FB84B}" presName="bkgdShape" presStyleLbl="node1" presStyleIdx="0" presStyleCnt="5" custLinFactNeighborX="-4496"/>
      <dgm:spPr/>
      <dgm:t>
        <a:bodyPr/>
        <a:lstStyle/>
        <a:p>
          <a:endParaRPr lang="fr-BE"/>
        </a:p>
      </dgm:t>
    </dgm:pt>
    <dgm:pt modelId="{A580DD38-7205-441A-B8C4-DE158A58E444}" type="pres">
      <dgm:prSet presAssocID="{2BE347F7-9CF9-4E39-AA77-13CA042FB84B}" presName="nodeTx" presStyleLbl="node1" presStyleIdx="0" presStyleCnt="5">
        <dgm:presLayoutVars>
          <dgm:bulletEnabled val="1"/>
        </dgm:presLayoutVars>
      </dgm:prSet>
      <dgm:spPr/>
      <dgm:t>
        <a:bodyPr/>
        <a:lstStyle/>
        <a:p>
          <a:endParaRPr lang="fr-BE"/>
        </a:p>
      </dgm:t>
    </dgm:pt>
    <dgm:pt modelId="{D336F3D4-7A96-4868-A6C6-8C919AC6DE73}" type="pres">
      <dgm:prSet presAssocID="{2BE347F7-9CF9-4E39-AA77-13CA042FB84B}" presName="invisiNode" presStyleLbl="node1" presStyleIdx="0" presStyleCnt="5"/>
      <dgm:spPr/>
    </dgm:pt>
    <dgm:pt modelId="{62C3C8BF-F068-41A3-8549-0E7B16145B8C}" type="pres">
      <dgm:prSet presAssocID="{2BE347F7-9CF9-4E39-AA77-13CA042FB84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E750B84A-BB27-46C7-A07F-305E7BF4E99E}" type="pres">
      <dgm:prSet presAssocID="{0C300E51-CE58-4D5B-8279-35453FF7F1B4}" presName="sibTrans" presStyleLbl="sibTrans2D1" presStyleIdx="0" presStyleCnt="0"/>
      <dgm:spPr/>
      <dgm:t>
        <a:bodyPr/>
        <a:lstStyle/>
        <a:p>
          <a:endParaRPr lang="fr-BE"/>
        </a:p>
      </dgm:t>
    </dgm:pt>
    <dgm:pt modelId="{89373A87-1B2C-4BC7-A237-D08291FA9A08}" type="pres">
      <dgm:prSet presAssocID="{5F433F40-A10E-480F-A6CA-40E2C6F06613}" presName="compNode" presStyleCnt="0"/>
      <dgm:spPr/>
    </dgm:pt>
    <dgm:pt modelId="{DCC1E678-33D8-49DF-B82F-165F09D46D68}" type="pres">
      <dgm:prSet presAssocID="{5F433F40-A10E-480F-A6CA-40E2C6F06613}" presName="bkgdShape" presStyleLbl="node1" presStyleIdx="1" presStyleCnt="5" custLinFactNeighborX="419"/>
      <dgm:spPr/>
      <dgm:t>
        <a:bodyPr/>
        <a:lstStyle/>
        <a:p>
          <a:endParaRPr lang="fr-BE"/>
        </a:p>
      </dgm:t>
    </dgm:pt>
    <dgm:pt modelId="{BFB9E73C-72E7-47FC-A26E-E070C5EB208C}" type="pres">
      <dgm:prSet presAssocID="{5F433F40-A10E-480F-A6CA-40E2C6F06613}" presName="nodeTx" presStyleLbl="node1" presStyleIdx="1" presStyleCnt="5">
        <dgm:presLayoutVars>
          <dgm:bulletEnabled val="1"/>
        </dgm:presLayoutVars>
      </dgm:prSet>
      <dgm:spPr/>
      <dgm:t>
        <a:bodyPr/>
        <a:lstStyle/>
        <a:p>
          <a:endParaRPr lang="fr-BE"/>
        </a:p>
      </dgm:t>
    </dgm:pt>
    <dgm:pt modelId="{74B2DA71-6BD9-4635-89A2-9AF19519037F}" type="pres">
      <dgm:prSet presAssocID="{5F433F40-A10E-480F-A6CA-40E2C6F06613}" presName="invisiNode" presStyleLbl="node1" presStyleIdx="1" presStyleCnt="5"/>
      <dgm:spPr/>
    </dgm:pt>
    <dgm:pt modelId="{17965CAD-33CD-4011-8840-2D9447228C14}" type="pres">
      <dgm:prSet presAssocID="{5F433F40-A10E-480F-A6CA-40E2C6F06613}"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127F498-83D5-4E70-9668-FF04302029B4}" type="pres">
      <dgm:prSet presAssocID="{5F0BD770-EFD4-4EA2-BCA7-5F9483B2D7A4}" presName="sibTrans" presStyleLbl="sibTrans2D1" presStyleIdx="0" presStyleCnt="0"/>
      <dgm:spPr/>
      <dgm:t>
        <a:bodyPr/>
        <a:lstStyle/>
        <a:p>
          <a:endParaRPr lang="fr-BE"/>
        </a:p>
      </dgm:t>
    </dgm:pt>
    <dgm:pt modelId="{AF9B5DA9-F90A-47CA-BBF0-6456842760C1}" type="pres">
      <dgm:prSet presAssocID="{88C94883-D1B8-47D3-9444-CA13CB64B57D}" presName="compNode" presStyleCnt="0"/>
      <dgm:spPr/>
    </dgm:pt>
    <dgm:pt modelId="{91DF59F7-694B-4599-B700-4AF29C5AF497}" type="pres">
      <dgm:prSet presAssocID="{88C94883-D1B8-47D3-9444-CA13CB64B57D}" presName="bkgdShape" presStyleLbl="node1" presStyleIdx="2" presStyleCnt="5"/>
      <dgm:spPr/>
      <dgm:t>
        <a:bodyPr/>
        <a:lstStyle/>
        <a:p>
          <a:endParaRPr lang="fr-BE"/>
        </a:p>
      </dgm:t>
    </dgm:pt>
    <dgm:pt modelId="{E1377D81-4A97-4669-AA44-FF959B42A299}" type="pres">
      <dgm:prSet presAssocID="{88C94883-D1B8-47D3-9444-CA13CB64B57D}" presName="nodeTx" presStyleLbl="node1" presStyleIdx="2" presStyleCnt="5">
        <dgm:presLayoutVars>
          <dgm:bulletEnabled val="1"/>
        </dgm:presLayoutVars>
      </dgm:prSet>
      <dgm:spPr/>
      <dgm:t>
        <a:bodyPr/>
        <a:lstStyle/>
        <a:p>
          <a:endParaRPr lang="fr-BE"/>
        </a:p>
      </dgm:t>
    </dgm:pt>
    <dgm:pt modelId="{0FA0F1A8-C720-4508-99A6-742DFA1485CA}" type="pres">
      <dgm:prSet presAssocID="{88C94883-D1B8-47D3-9444-CA13CB64B57D}" presName="invisiNode" presStyleLbl="node1" presStyleIdx="2" presStyleCnt="5"/>
      <dgm:spPr/>
    </dgm:pt>
    <dgm:pt modelId="{ED6E539C-1F6C-45A0-85DB-E4C308FA38C7}" type="pres">
      <dgm:prSet presAssocID="{88C94883-D1B8-47D3-9444-CA13CB64B57D}"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77D5190-7D0E-4C2A-AE6F-6C8BFD3189A7}" type="pres">
      <dgm:prSet presAssocID="{DC35E0E2-738B-4148-B490-6029B0EDA510}" presName="sibTrans" presStyleLbl="sibTrans2D1" presStyleIdx="0" presStyleCnt="0"/>
      <dgm:spPr/>
      <dgm:t>
        <a:bodyPr/>
        <a:lstStyle/>
        <a:p>
          <a:endParaRPr lang="fr-BE"/>
        </a:p>
      </dgm:t>
    </dgm:pt>
    <dgm:pt modelId="{474F28EA-3093-4080-BD60-23E84D78120A}" type="pres">
      <dgm:prSet presAssocID="{E5992848-B27C-415A-8CBF-0F7FE1031C40}" presName="compNode" presStyleCnt="0"/>
      <dgm:spPr/>
    </dgm:pt>
    <dgm:pt modelId="{168F2CB9-1155-4DA3-A435-85655B63EC15}" type="pres">
      <dgm:prSet presAssocID="{E5992848-B27C-415A-8CBF-0F7FE1031C40}" presName="bkgdShape" presStyleLbl="node1" presStyleIdx="3" presStyleCnt="5"/>
      <dgm:spPr/>
      <dgm:t>
        <a:bodyPr/>
        <a:lstStyle/>
        <a:p>
          <a:endParaRPr lang="fr-BE"/>
        </a:p>
      </dgm:t>
    </dgm:pt>
    <dgm:pt modelId="{F43A3D6B-E1FB-479E-9A67-5808F6B0F27B}" type="pres">
      <dgm:prSet presAssocID="{E5992848-B27C-415A-8CBF-0F7FE1031C40}" presName="nodeTx" presStyleLbl="node1" presStyleIdx="3" presStyleCnt="5">
        <dgm:presLayoutVars>
          <dgm:bulletEnabled val="1"/>
        </dgm:presLayoutVars>
      </dgm:prSet>
      <dgm:spPr/>
      <dgm:t>
        <a:bodyPr/>
        <a:lstStyle/>
        <a:p>
          <a:endParaRPr lang="fr-BE"/>
        </a:p>
      </dgm:t>
    </dgm:pt>
    <dgm:pt modelId="{30BA11B5-753A-46AB-97F1-16CDE1A12DBA}" type="pres">
      <dgm:prSet presAssocID="{E5992848-B27C-415A-8CBF-0F7FE1031C40}" presName="invisiNode" presStyleLbl="node1" presStyleIdx="3" presStyleCnt="5"/>
      <dgm:spPr/>
    </dgm:pt>
    <dgm:pt modelId="{DBDCAD3B-8E84-4A48-9446-84DBC30C3287}" type="pres">
      <dgm:prSet presAssocID="{E5992848-B27C-415A-8CBF-0F7FE1031C40}"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dgm:spPr>
    </dgm:pt>
    <dgm:pt modelId="{79996D43-F972-4227-B5E2-3B33EA1315DB}" type="pres">
      <dgm:prSet presAssocID="{57E5D3B0-C2AB-4262-A53C-CF6E21AA0368}" presName="sibTrans" presStyleLbl="sibTrans2D1" presStyleIdx="0" presStyleCnt="0"/>
      <dgm:spPr/>
      <dgm:t>
        <a:bodyPr/>
        <a:lstStyle/>
        <a:p>
          <a:endParaRPr lang="fr-BE"/>
        </a:p>
      </dgm:t>
    </dgm:pt>
    <dgm:pt modelId="{E3FA2BA4-551B-40A9-B815-7F676148FC2F}" type="pres">
      <dgm:prSet presAssocID="{C43E574D-86D4-4DDA-8E6D-54D5A22C5245}" presName="compNode" presStyleCnt="0"/>
      <dgm:spPr/>
    </dgm:pt>
    <dgm:pt modelId="{78FE2F03-E689-44EC-B716-56DAEE20972A}" type="pres">
      <dgm:prSet presAssocID="{C43E574D-86D4-4DDA-8E6D-54D5A22C5245}" presName="bkgdShape" presStyleLbl="node1" presStyleIdx="4" presStyleCnt="5"/>
      <dgm:spPr/>
      <dgm:t>
        <a:bodyPr/>
        <a:lstStyle/>
        <a:p>
          <a:endParaRPr lang="en-GB"/>
        </a:p>
      </dgm:t>
    </dgm:pt>
    <dgm:pt modelId="{BFC6A114-0701-49F0-B011-1F8C62100C94}" type="pres">
      <dgm:prSet presAssocID="{C43E574D-86D4-4DDA-8E6D-54D5A22C5245}" presName="nodeTx" presStyleLbl="node1" presStyleIdx="4" presStyleCnt="5">
        <dgm:presLayoutVars>
          <dgm:bulletEnabled val="1"/>
        </dgm:presLayoutVars>
      </dgm:prSet>
      <dgm:spPr/>
      <dgm:t>
        <a:bodyPr/>
        <a:lstStyle/>
        <a:p>
          <a:endParaRPr lang="en-GB"/>
        </a:p>
      </dgm:t>
    </dgm:pt>
    <dgm:pt modelId="{32C2AEEB-AF73-473D-905A-793818BA6D68}" type="pres">
      <dgm:prSet presAssocID="{C43E574D-86D4-4DDA-8E6D-54D5A22C5245}" presName="invisiNode" presStyleLbl="node1" presStyleIdx="4" presStyleCnt="5"/>
      <dgm:spPr/>
    </dgm:pt>
    <dgm:pt modelId="{E265F785-E256-47DB-9410-B58FBD4E570C}" type="pres">
      <dgm:prSet presAssocID="{C43E574D-86D4-4DDA-8E6D-54D5A22C5245}"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dgm:spPr>
    </dgm:pt>
  </dgm:ptLst>
  <dgm:cxnLst>
    <dgm:cxn modelId="{183C52BB-5371-442C-8C3B-72DB74B0120B}" type="presOf" srcId="{5F0BD770-EFD4-4EA2-BCA7-5F9483B2D7A4}" destId="{0127F498-83D5-4E70-9668-FF04302029B4}" srcOrd="0" destOrd="0" presId="urn:microsoft.com/office/officeart/2005/8/layout/hList7"/>
    <dgm:cxn modelId="{BCCBD39F-61D1-464E-AEA0-E7E0A7D7EE84}" type="presOf" srcId="{E5992848-B27C-415A-8CBF-0F7FE1031C40}" destId="{168F2CB9-1155-4DA3-A435-85655B63EC15}" srcOrd="0" destOrd="0" presId="urn:microsoft.com/office/officeart/2005/8/layout/hList7"/>
    <dgm:cxn modelId="{4EEC82FD-3C18-461C-8FBC-DE62D67A9499}" type="presOf" srcId="{C43E574D-86D4-4DDA-8E6D-54D5A22C5245}" destId="{78FE2F03-E689-44EC-B716-56DAEE20972A}" srcOrd="0" destOrd="0" presId="urn:microsoft.com/office/officeart/2005/8/layout/hList7"/>
    <dgm:cxn modelId="{C18DEFD5-A650-4C48-8535-EBE961A71D93}" srcId="{2E136B3C-858A-41D0-A985-5EEA0D6FC1EC}" destId="{2BE347F7-9CF9-4E39-AA77-13CA042FB84B}" srcOrd="0" destOrd="0" parTransId="{65A456DA-323F-4A7C-AE29-A1B78ED665B7}" sibTransId="{0C300E51-CE58-4D5B-8279-35453FF7F1B4}"/>
    <dgm:cxn modelId="{2258E9FA-28FE-40FE-99EF-BE75D478991F}" type="presOf" srcId="{2BE347F7-9CF9-4E39-AA77-13CA042FB84B}" destId="{5F984E46-CCA1-4AA1-80F1-513C1B89F577}" srcOrd="0" destOrd="0" presId="urn:microsoft.com/office/officeart/2005/8/layout/hList7"/>
    <dgm:cxn modelId="{3CCCC886-D68A-4754-86A2-B0488E51FE03}" type="presOf" srcId="{88C94883-D1B8-47D3-9444-CA13CB64B57D}" destId="{E1377D81-4A97-4669-AA44-FF959B42A299}" srcOrd="1" destOrd="0" presId="urn:microsoft.com/office/officeart/2005/8/layout/hList7"/>
    <dgm:cxn modelId="{E58D4D61-4DF5-4E42-B6E8-2CC7F02AC201}" type="presOf" srcId="{5F433F40-A10E-480F-A6CA-40E2C6F06613}" destId="{BFB9E73C-72E7-47FC-A26E-E070C5EB208C}" srcOrd="1" destOrd="0" presId="urn:microsoft.com/office/officeart/2005/8/layout/hList7"/>
    <dgm:cxn modelId="{6B9CE61C-53D4-441C-87DE-89590A8D44DA}" type="presOf" srcId="{2BE347F7-9CF9-4E39-AA77-13CA042FB84B}" destId="{A580DD38-7205-441A-B8C4-DE158A58E444}" srcOrd="1" destOrd="0" presId="urn:microsoft.com/office/officeart/2005/8/layout/hList7"/>
    <dgm:cxn modelId="{1FC9CEF0-86AA-4843-ABD0-33639C677B7F}" type="presOf" srcId="{5F433F40-A10E-480F-A6CA-40E2C6F06613}" destId="{DCC1E678-33D8-49DF-B82F-165F09D46D68}" srcOrd="0" destOrd="0" presId="urn:microsoft.com/office/officeart/2005/8/layout/hList7"/>
    <dgm:cxn modelId="{77C7A0E0-C5B3-4870-9964-207E75EBEB1C}" type="presOf" srcId="{DC35E0E2-738B-4148-B490-6029B0EDA510}" destId="{377D5190-7D0E-4C2A-AE6F-6C8BFD3189A7}" srcOrd="0" destOrd="0" presId="urn:microsoft.com/office/officeart/2005/8/layout/hList7"/>
    <dgm:cxn modelId="{530CB4FB-B6E1-4885-8807-BE24293E4AD1}" type="presOf" srcId="{57E5D3B0-C2AB-4262-A53C-CF6E21AA0368}" destId="{79996D43-F972-4227-B5E2-3B33EA1315DB}" srcOrd="0" destOrd="0" presId="urn:microsoft.com/office/officeart/2005/8/layout/hList7"/>
    <dgm:cxn modelId="{43D39CDF-EDFE-4118-AACB-815BB4268703}" srcId="{2E136B3C-858A-41D0-A985-5EEA0D6FC1EC}" destId="{5F433F40-A10E-480F-A6CA-40E2C6F06613}" srcOrd="1" destOrd="0" parTransId="{D6C77AA7-F993-44D4-92D1-6D9F1B1DC8FC}" sibTransId="{5F0BD770-EFD4-4EA2-BCA7-5F9483B2D7A4}"/>
    <dgm:cxn modelId="{05C7FE5B-5F83-4591-A0AE-5826CA4E1509}" srcId="{2E136B3C-858A-41D0-A985-5EEA0D6FC1EC}" destId="{88C94883-D1B8-47D3-9444-CA13CB64B57D}" srcOrd="2" destOrd="0" parTransId="{BC82B6F0-6880-4653-B923-DED3B8BF7A50}" sibTransId="{DC35E0E2-738B-4148-B490-6029B0EDA510}"/>
    <dgm:cxn modelId="{D5D2BAFA-ABEF-4355-874A-1A3604EEAF6E}" srcId="{2E136B3C-858A-41D0-A985-5EEA0D6FC1EC}" destId="{C43E574D-86D4-4DDA-8E6D-54D5A22C5245}" srcOrd="4" destOrd="0" parTransId="{1782D9C1-3091-47F9-B12B-9CCB07C910EB}" sibTransId="{11AB005B-A3EF-47D9-8272-D6B973EEADF3}"/>
    <dgm:cxn modelId="{5EE00FB1-E948-4104-8831-1EA6763AEE72}" srcId="{2E136B3C-858A-41D0-A985-5EEA0D6FC1EC}" destId="{E5992848-B27C-415A-8CBF-0F7FE1031C40}" srcOrd="3" destOrd="0" parTransId="{9C180D7A-87B4-4974-B671-C91800D8110E}" sibTransId="{57E5D3B0-C2AB-4262-A53C-CF6E21AA0368}"/>
    <dgm:cxn modelId="{95937A60-71F1-4A43-9607-91B2CFD75CB4}" type="presOf" srcId="{0C300E51-CE58-4D5B-8279-35453FF7F1B4}" destId="{E750B84A-BB27-46C7-A07F-305E7BF4E99E}" srcOrd="0" destOrd="0" presId="urn:microsoft.com/office/officeart/2005/8/layout/hList7"/>
    <dgm:cxn modelId="{5CA4B3DA-9E06-4108-808A-C449EC8C17A8}" type="presOf" srcId="{88C94883-D1B8-47D3-9444-CA13CB64B57D}" destId="{91DF59F7-694B-4599-B700-4AF29C5AF497}" srcOrd="0" destOrd="0" presId="urn:microsoft.com/office/officeart/2005/8/layout/hList7"/>
    <dgm:cxn modelId="{FD0F0BCD-4900-4FCD-84BF-F7DD8E650BEF}" type="presOf" srcId="{E5992848-B27C-415A-8CBF-0F7FE1031C40}" destId="{F43A3D6B-E1FB-479E-9A67-5808F6B0F27B}" srcOrd="1" destOrd="0" presId="urn:microsoft.com/office/officeart/2005/8/layout/hList7"/>
    <dgm:cxn modelId="{32052016-01D0-4F6D-87A4-00E1E599BC74}" type="presOf" srcId="{2E136B3C-858A-41D0-A985-5EEA0D6FC1EC}" destId="{DB274A19-B831-41AB-A3F7-95FA098500A2}" srcOrd="0" destOrd="0" presId="urn:microsoft.com/office/officeart/2005/8/layout/hList7"/>
    <dgm:cxn modelId="{EAA16F03-942F-4E1B-8A0C-4586C1DDE1CB}" type="presOf" srcId="{C43E574D-86D4-4DDA-8E6D-54D5A22C5245}" destId="{BFC6A114-0701-49F0-B011-1F8C62100C94}" srcOrd="1" destOrd="0" presId="urn:microsoft.com/office/officeart/2005/8/layout/hList7"/>
    <dgm:cxn modelId="{A221A79F-8817-4F9F-8C86-091A7C2BC58C}" type="presParOf" srcId="{DB274A19-B831-41AB-A3F7-95FA098500A2}" destId="{13EBAD1C-A279-4C1A-A048-8847CC15022A}" srcOrd="0" destOrd="0" presId="urn:microsoft.com/office/officeart/2005/8/layout/hList7"/>
    <dgm:cxn modelId="{07C8D076-9F7C-468F-B470-A3617D2D5CDF}" type="presParOf" srcId="{DB274A19-B831-41AB-A3F7-95FA098500A2}" destId="{E99F6A21-85B6-4730-A4E8-C17A3E734532}" srcOrd="1" destOrd="0" presId="urn:microsoft.com/office/officeart/2005/8/layout/hList7"/>
    <dgm:cxn modelId="{4B4168BF-1129-446C-A8A7-1B29F012284A}" type="presParOf" srcId="{E99F6A21-85B6-4730-A4E8-C17A3E734532}" destId="{963AEA7C-6A3D-4489-BD6B-FCB1F585EA80}" srcOrd="0" destOrd="0" presId="urn:microsoft.com/office/officeart/2005/8/layout/hList7"/>
    <dgm:cxn modelId="{B44588F8-19B5-4F03-A141-78AC64726146}" type="presParOf" srcId="{963AEA7C-6A3D-4489-BD6B-FCB1F585EA80}" destId="{5F984E46-CCA1-4AA1-80F1-513C1B89F577}" srcOrd="0" destOrd="0" presId="urn:microsoft.com/office/officeart/2005/8/layout/hList7"/>
    <dgm:cxn modelId="{B3C30F4B-B4B1-4C2C-824E-56E58C8391D6}" type="presParOf" srcId="{963AEA7C-6A3D-4489-BD6B-FCB1F585EA80}" destId="{A580DD38-7205-441A-B8C4-DE158A58E444}" srcOrd="1" destOrd="0" presId="urn:microsoft.com/office/officeart/2005/8/layout/hList7"/>
    <dgm:cxn modelId="{81473687-535F-41F7-AC3E-D34C4ED7EDB5}" type="presParOf" srcId="{963AEA7C-6A3D-4489-BD6B-FCB1F585EA80}" destId="{D336F3D4-7A96-4868-A6C6-8C919AC6DE73}" srcOrd="2" destOrd="0" presId="urn:microsoft.com/office/officeart/2005/8/layout/hList7"/>
    <dgm:cxn modelId="{8970CF6D-6FBB-4ED2-A09C-80FBDEB7133E}" type="presParOf" srcId="{963AEA7C-6A3D-4489-BD6B-FCB1F585EA80}" destId="{62C3C8BF-F068-41A3-8549-0E7B16145B8C}" srcOrd="3" destOrd="0" presId="urn:microsoft.com/office/officeart/2005/8/layout/hList7"/>
    <dgm:cxn modelId="{B7C287F7-BF37-440B-A212-85FC13CB9D92}" type="presParOf" srcId="{E99F6A21-85B6-4730-A4E8-C17A3E734532}" destId="{E750B84A-BB27-46C7-A07F-305E7BF4E99E}" srcOrd="1" destOrd="0" presId="urn:microsoft.com/office/officeart/2005/8/layout/hList7"/>
    <dgm:cxn modelId="{C87C517C-577D-4EA5-B6A5-B07F95636F54}" type="presParOf" srcId="{E99F6A21-85B6-4730-A4E8-C17A3E734532}" destId="{89373A87-1B2C-4BC7-A237-D08291FA9A08}" srcOrd="2" destOrd="0" presId="urn:microsoft.com/office/officeart/2005/8/layout/hList7"/>
    <dgm:cxn modelId="{791F1CCB-23C0-4B73-81E2-0830B85827B6}" type="presParOf" srcId="{89373A87-1B2C-4BC7-A237-D08291FA9A08}" destId="{DCC1E678-33D8-49DF-B82F-165F09D46D68}" srcOrd="0" destOrd="0" presId="urn:microsoft.com/office/officeart/2005/8/layout/hList7"/>
    <dgm:cxn modelId="{4C6BE57A-8ADD-4A28-BC7C-2879B35A1578}" type="presParOf" srcId="{89373A87-1B2C-4BC7-A237-D08291FA9A08}" destId="{BFB9E73C-72E7-47FC-A26E-E070C5EB208C}" srcOrd="1" destOrd="0" presId="urn:microsoft.com/office/officeart/2005/8/layout/hList7"/>
    <dgm:cxn modelId="{7F935A54-BD31-40F0-82B5-141FBCB3C21D}" type="presParOf" srcId="{89373A87-1B2C-4BC7-A237-D08291FA9A08}" destId="{74B2DA71-6BD9-4635-89A2-9AF19519037F}" srcOrd="2" destOrd="0" presId="urn:microsoft.com/office/officeart/2005/8/layout/hList7"/>
    <dgm:cxn modelId="{6BE19F9A-D69E-49F4-AFA2-26D37B318451}" type="presParOf" srcId="{89373A87-1B2C-4BC7-A237-D08291FA9A08}" destId="{17965CAD-33CD-4011-8840-2D9447228C14}" srcOrd="3" destOrd="0" presId="urn:microsoft.com/office/officeart/2005/8/layout/hList7"/>
    <dgm:cxn modelId="{63561E8E-2C1E-4A49-AB1C-1EA46C367623}" type="presParOf" srcId="{E99F6A21-85B6-4730-A4E8-C17A3E734532}" destId="{0127F498-83D5-4E70-9668-FF04302029B4}" srcOrd="3" destOrd="0" presId="urn:microsoft.com/office/officeart/2005/8/layout/hList7"/>
    <dgm:cxn modelId="{D452B769-1A6E-4C85-8B47-2327F708E8BD}" type="presParOf" srcId="{E99F6A21-85B6-4730-A4E8-C17A3E734532}" destId="{AF9B5DA9-F90A-47CA-BBF0-6456842760C1}" srcOrd="4" destOrd="0" presId="urn:microsoft.com/office/officeart/2005/8/layout/hList7"/>
    <dgm:cxn modelId="{F9BD68DE-AADA-4CF8-BFF9-461BE70B65BE}" type="presParOf" srcId="{AF9B5DA9-F90A-47CA-BBF0-6456842760C1}" destId="{91DF59F7-694B-4599-B700-4AF29C5AF497}" srcOrd="0" destOrd="0" presId="urn:microsoft.com/office/officeart/2005/8/layout/hList7"/>
    <dgm:cxn modelId="{04C47135-A160-462D-9959-1D2FDC2928AE}" type="presParOf" srcId="{AF9B5DA9-F90A-47CA-BBF0-6456842760C1}" destId="{E1377D81-4A97-4669-AA44-FF959B42A299}" srcOrd="1" destOrd="0" presId="urn:microsoft.com/office/officeart/2005/8/layout/hList7"/>
    <dgm:cxn modelId="{8E0A4886-5716-4706-A7F9-9CBF72C418AB}" type="presParOf" srcId="{AF9B5DA9-F90A-47CA-BBF0-6456842760C1}" destId="{0FA0F1A8-C720-4508-99A6-742DFA1485CA}" srcOrd="2" destOrd="0" presId="urn:microsoft.com/office/officeart/2005/8/layout/hList7"/>
    <dgm:cxn modelId="{C5149A9D-417A-4A98-85FF-658ECE55FD28}" type="presParOf" srcId="{AF9B5DA9-F90A-47CA-BBF0-6456842760C1}" destId="{ED6E539C-1F6C-45A0-85DB-E4C308FA38C7}" srcOrd="3" destOrd="0" presId="urn:microsoft.com/office/officeart/2005/8/layout/hList7"/>
    <dgm:cxn modelId="{292C451B-7ECC-489B-BC77-DA3A455E7079}" type="presParOf" srcId="{E99F6A21-85B6-4730-A4E8-C17A3E734532}" destId="{377D5190-7D0E-4C2A-AE6F-6C8BFD3189A7}" srcOrd="5" destOrd="0" presId="urn:microsoft.com/office/officeart/2005/8/layout/hList7"/>
    <dgm:cxn modelId="{5D958D5D-6E68-4D2D-9D78-89C2E4B6692A}" type="presParOf" srcId="{E99F6A21-85B6-4730-A4E8-C17A3E734532}" destId="{474F28EA-3093-4080-BD60-23E84D78120A}" srcOrd="6" destOrd="0" presId="urn:microsoft.com/office/officeart/2005/8/layout/hList7"/>
    <dgm:cxn modelId="{6E520093-DE03-400C-BB25-A51177F4BEC8}" type="presParOf" srcId="{474F28EA-3093-4080-BD60-23E84D78120A}" destId="{168F2CB9-1155-4DA3-A435-85655B63EC15}" srcOrd="0" destOrd="0" presId="urn:microsoft.com/office/officeart/2005/8/layout/hList7"/>
    <dgm:cxn modelId="{E27866A9-EEA2-4357-B0E6-3E53A172B3CA}" type="presParOf" srcId="{474F28EA-3093-4080-BD60-23E84D78120A}" destId="{F43A3D6B-E1FB-479E-9A67-5808F6B0F27B}" srcOrd="1" destOrd="0" presId="urn:microsoft.com/office/officeart/2005/8/layout/hList7"/>
    <dgm:cxn modelId="{95138BA5-1405-40E0-B27A-A24A0870AAAC}" type="presParOf" srcId="{474F28EA-3093-4080-BD60-23E84D78120A}" destId="{30BA11B5-753A-46AB-97F1-16CDE1A12DBA}" srcOrd="2" destOrd="0" presId="urn:microsoft.com/office/officeart/2005/8/layout/hList7"/>
    <dgm:cxn modelId="{48595C90-E4BD-48AE-BB91-D9DFECD13783}" type="presParOf" srcId="{474F28EA-3093-4080-BD60-23E84D78120A}" destId="{DBDCAD3B-8E84-4A48-9446-84DBC30C3287}" srcOrd="3" destOrd="0" presId="urn:microsoft.com/office/officeart/2005/8/layout/hList7"/>
    <dgm:cxn modelId="{2BAFF023-F85F-43AB-A5B6-A18D6C1208BB}" type="presParOf" srcId="{E99F6A21-85B6-4730-A4E8-C17A3E734532}" destId="{79996D43-F972-4227-B5E2-3B33EA1315DB}" srcOrd="7" destOrd="0" presId="urn:microsoft.com/office/officeart/2005/8/layout/hList7"/>
    <dgm:cxn modelId="{49FBB686-049D-4951-98DB-193BCD2BAC5D}" type="presParOf" srcId="{E99F6A21-85B6-4730-A4E8-C17A3E734532}" destId="{E3FA2BA4-551B-40A9-B815-7F676148FC2F}" srcOrd="8" destOrd="0" presId="urn:microsoft.com/office/officeart/2005/8/layout/hList7"/>
    <dgm:cxn modelId="{B46827A4-018A-4045-AE3A-8D2AB64AFDCE}" type="presParOf" srcId="{E3FA2BA4-551B-40A9-B815-7F676148FC2F}" destId="{78FE2F03-E689-44EC-B716-56DAEE20972A}" srcOrd="0" destOrd="0" presId="urn:microsoft.com/office/officeart/2005/8/layout/hList7"/>
    <dgm:cxn modelId="{92CF2D1D-D2F7-4DB6-99E1-C58840DD78F2}" type="presParOf" srcId="{E3FA2BA4-551B-40A9-B815-7F676148FC2F}" destId="{BFC6A114-0701-49F0-B011-1F8C62100C94}" srcOrd="1" destOrd="0" presId="urn:microsoft.com/office/officeart/2005/8/layout/hList7"/>
    <dgm:cxn modelId="{6ED434A1-1119-4B2A-9B45-641CA6DACF59}" type="presParOf" srcId="{E3FA2BA4-551B-40A9-B815-7F676148FC2F}" destId="{32C2AEEB-AF73-473D-905A-793818BA6D68}" srcOrd="2" destOrd="0" presId="urn:microsoft.com/office/officeart/2005/8/layout/hList7"/>
    <dgm:cxn modelId="{17FA8727-A3B8-4653-9A44-0448CABFA887}" type="presParOf" srcId="{E3FA2BA4-551B-40A9-B815-7F676148FC2F}" destId="{E265F785-E256-47DB-9410-B58FBD4E570C}" srcOrd="3" destOrd="0" presId="urn:microsoft.com/office/officeart/2005/8/layout/hList7"/>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04EF5-1FF6-4B93-B675-21DBC2730B6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837477DF-3B02-4937-A6B1-D4DF969E7E84}">
      <dgm:prSet phldrT="[Text]"/>
      <dgm:spPr/>
      <dgm:t>
        <a:bodyPr/>
        <a:lstStyle/>
        <a:p>
          <a:r>
            <a:rPr lang="fr-BE" dirty="0" err="1" smtClean="0"/>
            <a:t>Download</a:t>
          </a:r>
          <a:r>
            <a:rPr lang="fr-BE" dirty="0" smtClean="0"/>
            <a:t> and </a:t>
          </a:r>
          <a:r>
            <a:rPr lang="fr-BE" dirty="0" err="1" smtClean="0"/>
            <a:t>upload</a:t>
          </a:r>
          <a:r>
            <a:rPr lang="fr-BE" dirty="0" smtClean="0"/>
            <a:t> speeds, </a:t>
          </a:r>
          <a:r>
            <a:rPr lang="fr-BE" dirty="0" err="1" smtClean="0"/>
            <a:t>increased</a:t>
          </a:r>
          <a:r>
            <a:rPr lang="fr-BE" dirty="0" smtClean="0"/>
            <a:t> data cap, etc.</a:t>
          </a:r>
          <a:endParaRPr lang="en-GB" dirty="0"/>
        </a:p>
      </dgm:t>
    </dgm:pt>
    <dgm:pt modelId="{8FADBBCA-61C4-4EF1-BCD0-9BB627D3593E}" type="parTrans" cxnId="{1AAF6A2A-49CA-46DE-8C00-B2A2B6547925}">
      <dgm:prSet/>
      <dgm:spPr/>
      <dgm:t>
        <a:bodyPr/>
        <a:lstStyle/>
        <a:p>
          <a:endParaRPr lang="en-GB"/>
        </a:p>
      </dgm:t>
    </dgm:pt>
    <dgm:pt modelId="{04D0C47D-F5CC-41E9-B613-BD8D6E0D1861}" type="sibTrans" cxnId="{1AAF6A2A-49CA-46DE-8C00-B2A2B6547925}">
      <dgm:prSet/>
      <dgm:spPr/>
      <dgm:t>
        <a:bodyPr/>
        <a:lstStyle/>
        <a:p>
          <a:endParaRPr lang="en-GB"/>
        </a:p>
      </dgm:t>
    </dgm:pt>
    <dgm:pt modelId="{E23BE8A6-2021-4CCA-AEAC-B2F06CBA2E90}">
      <dgm:prSet phldrT="[Text]"/>
      <dgm:spPr/>
      <dgm:t>
        <a:bodyPr/>
        <a:lstStyle/>
        <a:p>
          <a:r>
            <a:rPr lang="fr-BE" dirty="0" smtClean="0"/>
            <a:t>More TV </a:t>
          </a:r>
          <a:r>
            <a:rPr lang="fr-BE" dirty="0" err="1" smtClean="0"/>
            <a:t>channels</a:t>
          </a:r>
          <a:r>
            <a:rPr lang="fr-BE" dirty="0" smtClean="0"/>
            <a:t>, HD and premium  </a:t>
          </a:r>
          <a:r>
            <a:rPr lang="fr-BE" dirty="0" err="1" smtClean="0"/>
            <a:t>channels</a:t>
          </a:r>
          <a:r>
            <a:rPr lang="fr-BE" dirty="0" smtClean="0"/>
            <a:t>, OTT services, etc.</a:t>
          </a:r>
          <a:endParaRPr lang="en-GB" dirty="0"/>
        </a:p>
      </dgm:t>
    </dgm:pt>
    <dgm:pt modelId="{F1DCBD80-E6AA-447C-AA40-93470D23F457}" type="parTrans" cxnId="{6B482545-A7CC-4DF2-9AA0-2F396C57B8A3}">
      <dgm:prSet/>
      <dgm:spPr/>
      <dgm:t>
        <a:bodyPr/>
        <a:lstStyle/>
        <a:p>
          <a:endParaRPr lang="en-GB"/>
        </a:p>
      </dgm:t>
    </dgm:pt>
    <dgm:pt modelId="{FF49CB04-7A8E-4CBC-A479-9BD571F7FF8D}" type="sibTrans" cxnId="{6B482545-A7CC-4DF2-9AA0-2F396C57B8A3}">
      <dgm:prSet/>
      <dgm:spPr/>
      <dgm:t>
        <a:bodyPr/>
        <a:lstStyle/>
        <a:p>
          <a:endParaRPr lang="en-GB"/>
        </a:p>
      </dgm:t>
    </dgm:pt>
    <dgm:pt modelId="{F2162D1F-9217-44FF-99DC-B973968A707E}">
      <dgm:prSet phldrT="[Text]"/>
      <dgm:spPr/>
      <dgm:t>
        <a:bodyPr/>
        <a:lstStyle/>
        <a:p>
          <a:r>
            <a:rPr lang="en-GB" dirty="0" smtClean="0"/>
            <a:t>Higher amount of m</a:t>
          </a:r>
          <a:r>
            <a:rPr lang="fr-BE" dirty="0" err="1" smtClean="0"/>
            <a:t>inutes</a:t>
          </a:r>
          <a:r>
            <a:rPr lang="fr-BE" dirty="0" smtClean="0"/>
            <a:t>, SMS, data, volume sharing </a:t>
          </a:r>
          <a:r>
            <a:rPr lang="fr-BE" dirty="0" err="1" smtClean="0"/>
            <a:t>between</a:t>
          </a:r>
          <a:r>
            <a:rPr lang="fr-BE" dirty="0" smtClean="0"/>
            <a:t> </a:t>
          </a:r>
          <a:r>
            <a:rPr lang="fr-BE" dirty="0" err="1" smtClean="0"/>
            <a:t>sim</a:t>
          </a:r>
          <a:r>
            <a:rPr lang="fr-BE" dirty="0" smtClean="0"/>
            <a:t> </a:t>
          </a:r>
          <a:r>
            <a:rPr lang="fr-BE" dirty="0" err="1" smtClean="0"/>
            <a:t>cards</a:t>
          </a:r>
          <a:r>
            <a:rPr lang="fr-BE" dirty="0" smtClean="0"/>
            <a:t>, etc.</a:t>
          </a:r>
          <a:endParaRPr lang="en-GB" dirty="0"/>
        </a:p>
      </dgm:t>
    </dgm:pt>
    <dgm:pt modelId="{CCD364AF-0983-4537-9F0F-BA63AF9B0E8B}" type="parTrans" cxnId="{F35B03D3-8CDF-4FF0-99EE-DE69D9118022}">
      <dgm:prSet/>
      <dgm:spPr/>
      <dgm:t>
        <a:bodyPr/>
        <a:lstStyle/>
        <a:p>
          <a:endParaRPr lang="en-GB"/>
        </a:p>
      </dgm:t>
    </dgm:pt>
    <dgm:pt modelId="{E8DE1C6D-FB23-40C7-9D42-009A351064A6}" type="sibTrans" cxnId="{F35B03D3-8CDF-4FF0-99EE-DE69D9118022}">
      <dgm:prSet/>
      <dgm:spPr/>
      <dgm:t>
        <a:bodyPr/>
        <a:lstStyle/>
        <a:p>
          <a:endParaRPr lang="en-GB"/>
        </a:p>
      </dgm:t>
    </dgm:pt>
    <dgm:pt modelId="{EAD576C3-814D-4B26-A1B6-3B6CE8701618}">
      <dgm:prSet phldrT="[Text]"/>
      <dgm:spPr/>
      <dgm:t>
        <a:bodyPr/>
        <a:lstStyle/>
        <a:p>
          <a:r>
            <a:rPr lang="en-GB" dirty="0" smtClean="0"/>
            <a:t>Higher amount of minutes (</a:t>
          </a:r>
          <a:r>
            <a:rPr lang="en-GB" dirty="0" err="1" smtClean="0"/>
            <a:t>illimited</a:t>
          </a:r>
          <a:r>
            <a:rPr lang="en-GB" dirty="0" smtClean="0"/>
            <a:t>, on net, ATAN, off peak, etc.), international, etc.</a:t>
          </a:r>
          <a:endParaRPr lang="en-GB" dirty="0"/>
        </a:p>
      </dgm:t>
    </dgm:pt>
    <dgm:pt modelId="{7C0CCF81-6271-4752-BD98-35CD9D36E26E}" type="sibTrans" cxnId="{38049D6C-1E67-458C-92D1-A39B3878C9D6}">
      <dgm:prSet/>
      <dgm:spPr/>
      <dgm:t>
        <a:bodyPr/>
        <a:lstStyle/>
        <a:p>
          <a:endParaRPr lang="en-GB"/>
        </a:p>
      </dgm:t>
    </dgm:pt>
    <dgm:pt modelId="{E3E0E16E-17C5-4712-9465-4A68965AACAA}" type="parTrans" cxnId="{38049D6C-1E67-458C-92D1-A39B3878C9D6}">
      <dgm:prSet/>
      <dgm:spPr/>
      <dgm:t>
        <a:bodyPr/>
        <a:lstStyle/>
        <a:p>
          <a:endParaRPr lang="en-GB"/>
        </a:p>
      </dgm:t>
    </dgm:pt>
    <dgm:pt modelId="{2CB0234E-E417-4C3F-BC03-3B4F4E93F524}" type="pres">
      <dgm:prSet presAssocID="{CC604EF5-1FF6-4B93-B675-21DBC2730B62}" presName="Name0" presStyleCnt="0">
        <dgm:presLayoutVars>
          <dgm:dir/>
          <dgm:resizeHandles val="exact"/>
        </dgm:presLayoutVars>
      </dgm:prSet>
      <dgm:spPr/>
      <dgm:t>
        <a:bodyPr/>
        <a:lstStyle/>
        <a:p>
          <a:endParaRPr lang="nl-BE"/>
        </a:p>
      </dgm:t>
    </dgm:pt>
    <dgm:pt modelId="{1846B6F3-C5EF-4D05-ACC4-8349901E5D37}" type="pres">
      <dgm:prSet presAssocID="{CC604EF5-1FF6-4B93-B675-21DBC2730B62}" presName="bkgdShp" presStyleLbl="alignAccFollowNode1" presStyleIdx="0" presStyleCnt="1"/>
      <dgm:spPr/>
    </dgm:pt>
    <dgm:pt modelId="{ABCA6042-1516-4263-9241-C319302878E3}" type="pres">
      <dgm:prSet presAssocID="{CC604EF5-1FF6-4B93-B675-21DBC2730B62}" presName="linComp" presStyleCnt="0"/>
      <dgm:spPr/>
    </dgm:pt>
    <dgm:pt modelId="{A4B597E3-C09D-4BFF-8AED-FB7A0A6E3606}" type="pres">
      <dgm:prSet presAssocID="{EAD576C3-814D-4B26-A1B6-3B6CE8701618}" presName="compNode" presStyleCnt="0"/>
      <dgm:spPr/>
    </dgm:pt>
    <dgm:pt modelId="{1D2EE59F-631E-411B-AC8A-F7B7B6EBFE6A}" type="pres">
      <dgm:prSet presAssocID="{EAD576C3-814D-4B26-A1B6-3B6CE8701618}" presName="node" presStyleLbl="node1" presStyleIdx="0" presStyleCnt="4">
        <dgm:presLayoutVars>
          <dgm:bulletEnabled val="1"/>
        </dgm:presLayoutVars>
      </dgm:prSet>
      <dgm:spPr/>
      <dgm:t>
        <a:bodyPr/>
        <a:lstStyle/>
        <a:p>
          <a:endParaRPr lang="en-GB"/>
        </a:p>
      </dgm:t>
    </dgm:pt>
    <dgm:pt modelId="{0BB3DD74-74C9-4F05-BE17-659A89F4B2B6}" type="pres">
      <dgm:prSet presAssocID="{EAD576C3-814D-4B26-A1B6-3B6CE8701618}" presName="invisiNode" presStyleLbl="node1" presStyleIdx="0" presStyleCnt="4"/>
      <dgm:spPr/>
    </dgm:pt>
    <dgm:pt modelId="{F17819AA-411A-4D64-B8EA-0372A7F17015}" type="pres">
      <dgm:prSet presAssocID="{EAD576C3-814D-4B26-A1B6-3B6CE870161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31000" r="-131000"/>
          </a:stretch>
        </a:blipFill>
      </dgm:spPr>
    </dgm:pt>
    <dgm:pt modelId="{2B65B277-4096-496C-9CA9-9841B47E85C4}" type="pres">
      <dgm:prSet presAssocID="{7C0CCF81-6271-4752-BD98-35CD9D36E26E}" presName="sibTrans" presStyleLbl="sibTrans2D1" presStyleIdx="0" presStyleCnt="0"/>
      <dgm:spPr/>
      <dgm:t>
        <a:bodyPr/>
        <a:lstStyle/>
        <a:p>
          <a:endParaRPr lang="nl-BE"/>
        </a:p>
      </dgm:t>
    </dgm:pt>
    <dgm:pt modelId="{C86759F2-EEC8-4185-B388-FDB3A6BAE111}" type="pres">
      <dgm:prSet presAssocID="{837477DF-3B02-4937-A6B1-D4DF969E7E84}" presName="compNode" presStyleCnt="0"/>
      <dgm:spPr/>
    </dgm:pt>
    <dgm:pt modelId="{B741A433-3311-4CCB-B8E1-66EB3A13BEEB}" type="pres">
      <dgm:prSet presAssocID="{837477DF-3B02-4937-A6B1-D4DF969E7E84}" presName="node" presStyleLbl="node1" presStyleIdx="1" presStyleCnt="4">
        <dgm:presLayoutVars>
          <dgm:bulletEnabled val="1"/>
        </dgm:presLayoutVars>
      </dgm:prSet>
      <dgm:spPr/>
      <dgm:t>
        <a:bodyPr/>
        <a:lstStyle/>
        <a:p>
          <a:endParaRPr lang="en-GB"/>
        </a:p>
      </dgm:t>
    </dgm:pt>
    <dgm:pt modelId="{EAA2D48B-EEE2-455B-9976-62DD2649A775}" type="pres">
      <dgm:prSet presAssocID="{837477DF-3B02-4937-A6B1-D4DF969E7E84}" presName="invisiNode" presStyleLbl="node1" presStyleIdx="1" presStyleCnt="4"/>
      <dgm:spPr/>
    </dgm:pt>
    <dgm:pt modelId="{C29978BC-02D4-440F-A916-5BCDA273B76B}" type="pres">
      <dgm:prSet presAssocID="{837477DF-3B02-4937-A6B1-D4DF969E7E84}"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dgm:spPr>
    </dgm:pt>
    <dgm:pt modelId="{306AE939-8912-4493-9CA9-D48975CC00D1}" type="pres">
      <dgm:prSet presAssocID="{04D0C47D-F5CC-41E9-B613-BD8D6E0D1861}" presName="sibTrans" presStyleLbl="sibTrans2D1" presStyleIdx="0" presStyleCnt="0"/>
      <dgm:spPr/>
      <dgm:t>
        <a:bodyPr/>
        <a:lstStyle/>
        <a:p>
          <a:endParaRPr lang="nl-BE"/>
        </a:p>
      </dgm:t>
    </dgm:pt>
    <dgm:pt modelId="{969C44F7-B9F3-47ED-B9D6-02FD11A8940C}" type="pres">
      <dgm:prSet presAssocID="{E23BE8A6-2021-4CCA-AEAC-B2F06CBA2E90}" presName="compNode" presStyleCnt="0"/>
      <dgm:spPr/>
    </dgm:pt>
    <dgm:pt modelId="{ECCC5D65-6A8D-4184-B340-88604BDBB86F}" type="pres">
      <dgm:prSet presAssocID="{E23BE8A6-2021-4CCA-AEAC-B2F06CBA2E90}" presName="node" presStyleLbl="node1" presStyleIdx="2" presStyleCnt="4">
        <dgm:presLayoutVars>
          <dgm:bulletEnabled val="1"/>
        </dgm:presLayoutVars>
      </dgm:prSet>
      <dgm:spPr/>
      <dgm:t>
        <a:bodyPr/>
        <a:lstStyle/>
        <a:p>
          <a:endParaRPr lang="en-GB"/>
        </a:p>
      </dgm:t>
    </dgm:pt>
    <dgm:pt modelId="{8BBB75E8-D7A6-437A-8BEC-A6B9937F5071}" type="pres">
      <dgm:prSet presAssocID="{E23BE8A6-2021-4CCA-AEAC-B2F06CBA2E90}" presName="invisiNode" presStyleLbl="node1" presStyleIdx="2" presStyleCnt="4"/>
      <dgm:spPr/>
    </dgm:pt>
    <dgm:pt modelId="{C96A333C-E158-4A25-A5A6-8862232CFD42}" type="pres">
      <dgm:prSet presAssocID="{E23BE8A6-2021-4CCA-AEAC-B2F06CBA2E90}"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0" r="-80000"/>
          </a:stretch>
        </a:blipFill>
      </dgm:spPr>
    </dgm:pt>
    <dgm:pt modelId="{A07A50ED-2C36-450A-ADBE-CC59EB083C9E}" type="pres">
      <dgm:prSet presAssocID="{FF49CB04-7A8E-4CBC-A479-9BD571F7FF8D}" presName="sibTrans" presStyleLbl="sibTrans2D1" presStyleIdx="0" presStyleCnt="0"/>
      <dgm:spPr/>
      <dgm:t>
        <a:bodyPr/>
        <a:lstStyle/>
        <a:p>
          <a:endParaRPr lang="nl-BE"/>
        </a:p>
      </dgm:t>
    </dgm:pt>
    <dgm:pt modelId="{F5D7B547-861C-4F73-94FD-6D9B2D4796E4}" type="pres">
      <dgm:prSet presAssocID="{F2162D1F-9217-44FF-99DC-B973968A707E}" presName="compNode" presStyleCnt="0"/>
      <dgm:spPr/>
    </dgm:pt>
    <dgm:pt modelId="{AC174419-EE59-4B7F-989B-528CF355B0C8}" type="pres">
      <dgm:prSet presAssocID="{F2162D1F-9217-44FF-99DC-B973968A707E}" presName="node" presStyleLbl="node1" presStyleIdx="3" presStyleCnt="4">
        <dgm:presLayoutVars>
          <dgm:bulletEnabled val="1"/>
        </dgm:presLayoutVars>
      </dgm:prSet>
      <dgm:spPr/>
      <dgm:t>
        <a:bodyPr/>
        <a:lstStyle/>
        <a:p>
          <a:endParaRPr lang="en-GB"/>
        </a:p>
      </dgm:t>
    </dgm:pt>
    <dgm:pt modelId="{9324076A-6A6A-4EBE-ACB9-44C4465351AB}" type="pres">
      <dgm:prSet presAssocID="{F2162D1F-9217-44FF-99DC-B973968A707E}" presName="invisiNode" presStyleLbl="node1" presStyleIdx="3" presStyleCnt="4"/>
      <dgm:spPr/>
    </dgm:pt>
    <dgm:pt modelId="{9398C746-35A5-40AF-A6F6-66FCC3E7A7F1}" type="pres">
      <dgm:prSet presAssocID="{F2162D1F-9217-44FF-99DC-B973968A707E}"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Lst>
  <dgm:cxnLst>
    <dgm:cxn modelId="{F35B03D3-8CDF-4FF0-99EE-DE69D9118022}" srcId="{CC604EF5-1FF6-4B93-B675-21DBC2730B62}" destId="{F2162D1F-9217-44FF-99DC-B973968A707E}" srcOrd="3" destOrd="0" parTransId="{CCD364AF-0983-4537-9F0F-BA63AF9B0E8B}" sibTransId="{E8DE1C6D-FB23-40C7-9D42-009A351064A6}"/>
    <dgm:cxn modelId="{6F673F01-BE11-4C17-9A75-966C11F09497}" type="presOf" srcId="{EAD576C3-814D-4B26-A1B6-3B6CE8701618}" destId="{1D2EE59F-631E-411B-AC8A-F7B7B6EBFE6A}" srcOrd="0" destOrd="0" presId="urn:microsoft.com/office/officeart/2005/8/layout/pList2"/>
    <dgm:cxn modelId="{38049D6C-1E67-458C-92D1-A39B3878C9D6}" srcId="{CC604EF5-1FF6-4B93-B675-21DBC2730B62}" destId="{EAD576C3-814D-4B26-A1B6-3B6CE8701618}" srcOrd="0" destOrd="0" parTransId="{E3E0E16E-17C5-4712-9465-4A68965AACAA}" sibTransId="{7C0CCF81-6271-4752-BD98-35CD9D36E26E}"/>
    <dgm:cxn modelId="{AA3AB070-0CC5-4A74-AA65-1E3818842CAA}" type="presOf" srcId="{CC604EF5-1FF6-4B93-B675-21DBC2730B62}" destId="{2CB0234E-E417-4C3F-BC03-3B4F4E93F524}" srcOrd="0" destOrd="0" presId="urn:microsoft.com/office/officeart/2005/8/layout/pList2"/>
    <dgm:cxn modelId="{B2479114-29E8-403B-952B-F546D86B3C74}" type="presOf" srcId="{F2162D1F-9217-44FF-99DC-B973968A707E}" destId="{AC174419-EE59-4B7F-989B-528CF355B0C8}" srcOrd="0" destOrd="0" presId="urn:microsoft.com/office/officeart/2005/8/layout/pList2"/>
    <dgm:cxn modelId="{B1BA43DD-318C-49B6-8D1C-C3BF330952F4}" type="presOf" srcId="{7C0CCF81-6271-4752-BD98-35CD9D36E26E}" destId="{2B65B277-4096-496C-9CA9-9841B47E85C4}" srcOrd="0" destOrd="0" presId="urn:microsoft.com/office/officeart/2005/8/layout/pList2"/>
    <dgm:cxn modelId="{F71F4929-8FDD-4F04-BB13-0B6F06EA9B05}" type="presOf" srcId="{04D0C47D-F5CC-41E9-B613-BD8D6E0D1861}" destId="{306AE939-8912-4493-9CA9-D48975CC00D1}" srcOrd="0" destOrd="0" presId="urn:microsoft.com/office/officeart/2005/8/layout/pList2"/>
    <dgm:cxn modelId="{1AAF6A2A-49CA-46DE-8C00-B2A2B6547925}" srcId="{CC604EF5-1FF6-4B93-B675-21DBC2730B62}" destId="{837477DF-3B02-4937-A6B1-D4DF969E7E84}" srcOrd="1" destOrd="0" parTransId="{8FADBBCA-61C4-4EF1-BCD0-9BB627D3593E}" sibTransId="{04D0C47D-F5CC-41E9-B613-BD8D6E0D1861}"/>
    <dgm:cxn modelId="{F099DA86-171D-4A70-8686-3DE688DCF23B}" type="presOf" srcId="{837477DF-3B02-4937-A6B1-D4DF969E7E84}" destId="{B741A433-3311-4CCB-B8E1-66EB3A13BEEB}" srcOrd="0" destOrd="0" presId="urn:microsoft.com/office/officeart/2005/8/layout/pList2"/>
    <dgm:cxn modelId="{60EA877F-F9F8-4DD2-8072-052FB704826D}" type="presOf" srcId="{FF49CB04-7A8E-4CBC-A479-9BD571F7FF8D}" destId="{A07A50ED-2C36-450A-ADBE-CC59EB083C9E}" srcOrd="0" destOrd="0" presId="urn:microsoft.com/office/officeart/2005/8/layout/pList2"/>
    <dgm:cxn modelId="{6B482545-A7CC-4DF2-9AA0-2F396C57B8A3}" srcId="{CC604EF5-1FF6-4B93-B675-21DBC2730B62}" destId="{E23BE8A6-2021-4CCA-AEAC-B2F06CBA2E90}" srcOrd="2" destOrd="0" parTransId="{F1DCBD80-E6AA-447C-AA40-93470D23F457}" sibTransId="{FF49CB04-7A8E-4CBC-A479-9BD571F7FF8D}"/>
    <dgm:cxn modelId="{C6106DDF-7B28-4326-B78F-317F87F30248}" type="presOf" srcId="{E23BE8A6-2021-4CCA-AEAC-B2F06CBA2E90}" destId="{ECCC5D65-6A8D-4184-B340-88604BDBB86F}" srcOrd="0" destOrd="0" presId="urn:microsoft.com/office/officeart/2005/8/layout/pList2"/>
    <dgm:cxn modelId="{FDC198C1-EFBC-4976-9E04-4360CD9BE479}" type="presParOf" srcId="{2CB0234E-E417-4C3F-BC03-3B4F4E93F524}" destId="{1846B6F3-C5EF-4D05-ACC4-8349901E5D37}" srcOrd="0" destOrd="0" presId="urn:microsoft.com/office/officeart/2005/8/layout/pList2"/>
    <dgm:cxn modelId="{DA4C314B-DEA1-433D-9EB8-9AF38C1D7517}" type="presParOf" srcId="{2CB0234E-E417-4C3F-BC03-3B4F4E93F524}" destId="{ABCA6042-1516-4263-9241-C319302878E3}" srcOrd="1" destOrd="0" presId="urn:microsoft.com/office/officeart/2005/8/layout/pList2"/>
    <dgm:cxn modelId="{5C6667B8-A347-405B-82A9-483E9DE99A17}" type="presParOf" srcId="{ABCA6042-1516-4263-9241-C319302878E3}" destId="{A4B597E3-C09D-4BFF-8AED-FB7A0A6E3606}" srcOrd="0" destOrd="0" presId="urn:microsoft.com/office/officeart/2005/8/layout/pList2"/>
    <dgm:cxn modelId="{94FAC922-31CD-4A66-8630-1E71D2CD6E74}" type="presParOf" srcId="{A4B597E3-C09D-4BFF-8AED-FB7A0A6E3606}" destId="{1D2EE59F-631E-411B-AC8A-F7B7B6EBFE6A}" srcOrd="0" destOrd="0" presId="urn:microsoft.com/office/officeart/2005/8/layout/pList2"/>
    <dgm:cxn modelId="{7FF91C3F-72F9-429C-9FBC-51A21AEE0777}" type="presParOf" srcId="{A4B597E3-C09D-4BFF-8AED-FB7A0A6E3606}" destId="{0BB3DD74-74C9-4F05-BE17-659A89F4B2B6}" srcOrd="1" destOrd="0" presId="urn:microsoft.com/office/officeart/2005/8/layout/pList2"/>
    <dgm:cxn modelId="{039C163C-934E-4DD7-B77B-47170379D2B9}" type="presParOf" srcId="{A4B597E3-C09D-4BFF-8AED-FB7A0A6E3606}" destId="{F17819AA-411A-4D64-B8EA-0372A7F17015}" srcOrd="2" destOrd="0" presId="urn:microsoft.com/office/officeart/2005/8/layout/pList2"/>
    <dgm:cxn modelId="{DD81CC2D-AF48-4526-9BC1-37CAD18A15E1}" type="presParOf" srcId="{ABCA6042-1516-4263-9241-C319302878E3}" destId="{2B65B277-4096-496C-9CA9-9841B47E85C4}" srcOrd="1" destOrd="0" presId="urn:microsoft.com/office/officeart/2005/8/layout/pList2"/>
    <dgm:cxn modelId="{1F46703D-3BA5-490C-B2B7-17A803CAF8AC}" type="presParOf" srcId="{ABCA6042-1516-4263-9241-C319302878E3}" destId="{C86759F2-EEC8-4185-B388-FDB3A6BAE111}" srcOrd="2" destOrd="0" presId="urn:microsoft.com/office/officeart/2005/8/layout/pList2"/>
    <dgm:cxn modelId="{448BA0B4-AEE4-46D7-A3DA-CCE8A8E00E66}" type="presParOf" srcId="{C86759F2-EEC8-4185-B388-FDB3A6BAE111}" destId="{B741A433-3311-4CCB-B8E1-66EB3A13BEEB}" srcOrd="0" destOrd="0" presId="urn:microsoft.com/office/officeart/2005/8/layout/pList2"/>
    <dgm:cxn modelId="{84BD5753-B1E3-4BDB-A453-73EBAD041A47}" type="presParOf" srcId="{C86759F2-EEC8-4185-B388-FDB3A6BAE111}" destId="{EAA2D48B-EEE2-455B-9976-62DD2649A775}" srcOrd="1" destOrd="0" presId="urn:microsoft.com/office/officeart/2005/8/layout/pList2"/>
    <dgm:cxn modelId="{A0954524-C1BC-4F1A-BE08-815236574D5C}" type="presParOf" srcId="{C86759F2-EEC8-4185-B388-FDB3A6BAE111}" destId="{C29978BC-02D4-440F-A916-5BCDA273B76B}" srcOrd="2" destOrd="0" presId="urn:microsoft.com/office/officeart/2005/8/layout/pList2"/>
    <dgm:cxn modelId="{56CE35E7-4582-4A22-9B9F-D504647FC7D8}" type="presParOf" srcId="{ABCA6042-1516-4263-9241-C319302878E3}" destId="{306AE939-8912-4493-9CA9-D48975CC00D1}" srcOrd="3" destOrd="0" presId="urn:microsoft.com/office/officeart/2005/8/layout/pList2"/>
    <dgm:cxn modelId="{A41A384F-63BE-46F7-91A7-076AFB1B9143}" type="presParOf" srcId="{ABCA6042-1516-4263-9241-C319302878E3}" destId="{969C44F7-B9F3-47ED-B9D6-02FD11A8940C}" srcOrd="4" destOrd="0" presId="urn:microsoft.com/office/officeart/2005/8/layout/pList2"/>
    <dgm:cxn modelId="{B6D049AF-A9CB-4094-8D99-C52F24C735B9}" type="presParOf" srcId="{969C44F7-B9F3-47ED-B9D6-02FD11A8940C}" destId="{ECCC5D65-6A8D-4184-B340-88604BDBB86F}" srcOrd="0" destOrd="0" presId="urn:microsoft.com/office/officeart/2005/8/layout/pList2"/>
    <dgm:cxn modelId="{19344C89-C70B-485B-A6B2-73B5624E768F}" type="presParOf" srcId="{969C44F7-B9F3-47ED-B9D6-02FD11A8940C}" destId="{8BBB75E8-D7A6-437A-8BEC-A6B9937F5071}" srcOrd="1" destOrd="0" presId="urn:microsoft.com/office/officeart/2005/8/layout/pList2"/>
    <dgm:cxn modelId="{5D57C033-66DA-46C0-971C-D8755DE4E602}" type="presParOf" srcId="{969C44F7-B9F3-47ED-B9D6-02FD11A8940C}" destId="{C96A333C-E158-4A25-A5A6-8862232CFD42}" srcOrd="2" destOrd="0" presId="urn:microsoft.com/office/officeart/2005/8/layout/pList2"/>
    <dgm:cxn modelId="{9E70F148-0538-481B-855B-6185F240ED00}" type="presParOf" srcId="{ABCA6042-1516-4263-9241-C319302878E3}" destId="{A07A50ED-2C36-450A-ADBE-CC59EB083C9E}" srcOrd="5" destOrd="0" presId="urn:microsoft.com/office/officeart/2005/8/layout/pList2"/>
    <dgm:cxn modelId="{0596E644-399B-4603-812A-A95AB8897F7F}" type="presParOf" srcId="{ABCA6042-1516-4263-9241-C319302878E3}" destId="{F5D7B547-861C-4F73-94FD-6D9B2D4796E4}" srcOrd="6" destOrd="0" presId="urn:microsoft.com/office/officeart/2005/8/layout/pList2"/>
    <dgm:cxn modelId="{31D25E24-B275-4FD0-B659-6B4B0215FB32}" type="presParOf" srcId="{F5D7B547-861C-4F73-94FD-6D9B2D4796E4}" destId="{AC174419-EE59-4B7F-989B-528CF355B0C8}" srcOrd="0" destOrd="0" presId="urn:microsoft.com/office/officeart/2005/8/layout/pList2"/>
    <dgm:cxn modelId="{EFE2208F-6D92-4421-8394-5703A7093BF2}" type="presParOf" srcId="{F5D7B547-861C-4F73-94FD-6D9B2D4796E4}" destId="{9324076A-6A6A-4EBE-ACB9-44C4465351AB}" srcOrd="1" destOrd="0" presId="urn:microsoft.com/office/officeart/2005/8/layout/pList2"/>
    <dgm:cxn modelId="{D6CCC1F2-C794-4789-907B-1C721759E28B}" type="presParOf" srcId="{F5D7B547-861C-4F73-94FD-6D9B2D4796E4}" destId="{9398C746-35A5-40AF-A6F6-66FCC3E7A7F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0A07-6B37-495B-9B60-F1BEED505B5A}">
      <dsp:nvSpPr>
        <dsp:cNvPr id="0" name=""/>
        <dsp:cNvSpPr/>
      </dsp:nvSpPr>
      <dsp:spPr>
        <a:xfrm>
          <a:off x="0" y="0"/>
          <a:ext cx="8352928" cy="120500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BE" sz="2400" b="1" kern="1200" baseline="0" dirty="0" err="1" smtClean="0"/>
            <a:t>Barriers</a:t>
          </a:r>
          <a:r>
            <a:rPr lang="fr-BE" sz="2400" b="1" kern="1200" baseline="0" dirty="0" smtClean="0"/>
            <a:t> to entry : network, content, </a:t>
          </a:r>
          <a:r>
            <a:rPr lang="fr-BE" sz="2400" b="1" kern="1200" baseline="0" dirty="0" err="1" smtClean="0"/>
            <a:t>bundled</a:t>
          </a:r>
          <a:r>
            <a:rPr lang="fr-BE" sz="2400" b="1" kern="1200" baseline="0" dirty="0" smtClean="0"/>
            <a:t> </a:t>
          </a:r>
          <a:r>
            <a:rPr lang="fr-BE" sz="2400" b="1" kern="1200" baseline="0" dirty="0" err="1" smtClean="0"/>
            <a:t>products</a:t>
          </a:r>
          <a:r>
            <a:rPr lang="fr-BE" sz="2400" b="1" kern="1200" baseline="0" dirty="0" smtClean="0"/>
            <a:t>, etc.</a:t>
          </a:r>
          <a:endParaRPr lang="fr-BE" sz="2400" kern="1200" dirty="0"/>
        </a:p>
      </dsp:txBody>
      <dsp:txXfrm>
        <a:off x="1791086" y="0"/>
        <a:ext cx="6561841" cy="1205008"/>
      </dsp:txXfrm>
    </dsp:sp>
    <dsp:sp modelId="{EB873F7C-0070-40A5-B39C-23365F290AF5}">
      <dsp:nvSpPr>
        <dsp:cNvPr id="0" name=""/>
        <dsp:cNvSpPr/>
      </dsp:nvSpPr>
      <dsp:spPr>
        <a:xfrm>
          <a:off x="120500" y="120500"/>
          <a:ext cx="1670585" cy="96400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385E1-C1C1-4775-9FF8-3BE2D362189F}">
      <dsp:nvSpPr>
        <dsp:cNvPr id="0" name=""/>
        <dsp:cNvSpPr/>
      </dsp:nvSpPr>
      <dsp:spPr>
        <a:xfrm>
          <a:off x="0" y="1325509"/>
          <a:ext cx="8352928" cy="120500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BE" sz="2400" b="1" kern="1200" baseline="0" dirty="0" smtClean="0"/>
            <a:t>High concentration in </a:t>
          </a:r>
          <a:r>
            <a:rPr lang="fr-BE" sz="2400" b="1" kern="1200" baseline="0" dirty="0" err="1" smtClean="0"/>
            <a:t>residential</a:t>
          </a:r>
          <a:r>
            <a:rPr lang="fr-BE" sz="2400" b="1" kern="1200" baseline="0" dirty="0" smtClean="0"/>
            <a:t> and business </a:t>
          </a:r>
          <a:r>
            <a:rPr lang="fr-BE" sz="2400" b="1" kern="1200" baseline="0" dirty="0" err="1" smtClean="0"/>
            <a:t>markets</a:t>
          </a:r>
          <a:endParaRPr lang="fr-BE" sz="2000" b="0" kern="1200" dirty="0"/>
        </a:p>
      </dsp:txBody>
      <dsp:txXfrm>
        <a:off x="1791086" y="1325509"/>
        <a:ext cx="6561841" cy="1205008"/>
      </dsp:txXfrm>
    </dsp:sp>
    <dsp:sp modelId="{88AB018B-695B-4747-88EE-2877108DA20F}">
      <dsp:nvSpPr>
        <dsp:cNvPr id="0" name=""/>
        <dsp:cNvSpPr/>
      </dsp:nvSpPr>
      <dsp:spPr>
        <a:xfrm>
          <a:off x="120500" y="1446010"/>
          <a:ext cx="1670585" cy="9640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5C099-DC97-4459-B026-DD1784582C61}">
      <dsp:nvSpPr>
        <dsp:cNvPr id="0" name=""/>
        <dsp:cNvSpPr/>
      </dsp:nvSpPr>
      <dsp:spPr>
        <a:xfrm>
          <a:off x="0" y="2651019"/>
          <a:ext cx="8352928" cy="120500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BE" sz="2400" b="1" kern="1200" baseline="0" dirty="0" err="1" smtClean="0"/>
            <a:t>Low</a:t>
          </a:r>
          <a:r>
            <a:rPr lang="fr-BE" sz="2400" b="1" kern="1200" baseline="0" dirty="0" smtClean="0"/>
            <a:t> </a:t>
          </a:r>
          <a:r>
            <a:rPr lang="fr-BE" sz="2400" b="1" kern="1200" baseline="0" dirty="0" err="1" smtClean="0"/>
            <a:t>churn</a:t>
          </a:r>
          <a:r>
            <a:rPr lang="fr-BE" sz="2400" b="1" kern="1200" baseline="0" dirty="0" smtClean="0"/>
            <a:t> rates : impact of </a:t>
          </a:r>
          <a:r>
            <a:rPr lang="fr-BE" sz="2400" b="1" kern="1200" baseline="0" dirty="0" err="1" smtClean="0"/>
            <a:t>bundling</a:t>
          </a:r>
          <a:endParaRPr lang="fr-BE" sz="2000" kern="1200" dirty="0"/>
        </a:p>
      </dsp:txBody>
      <dsp:txXfrm>
        <a:off x="1791086" y="2651019"/>
        <a:ext cx="6561841" cy="1205008"/>
      </dsp:txXfrm>
    </dsp:sp>
    <dsp:sp modelId="{70CC5190-B0F6-4D2D-B16C-219B649BB5FF}">
      <dsp:nvSpPr>
        <dsp:cNvPr id="0" name=""/>
        <dsp:cNvSpPr/>
      </dsp:nvSpPr>
      <dsp:spPr>
        <a:xfrm>
          <a:off x="120500" y="2771520"/>
          <a:ext cx="1670585" cy="9640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B718D-2C34-4DA4-A77F-877577B25E51}">
      <dsp:nvSpPr>
        <dsp:cNvPr id="0" name=""/>
        <dsp:cNvSpPr/>
      </dsp:nvSpPr>
      <dsp:spPr>
        <a:xfrm>
          <a:off x="0" y="3976529"/>
          <a:ext cx="8352928" cy="120500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BE" sz="2400" b="1" kern="1200" baseline="0" dirty="0" err="1" smtClean="0">
              <a:solidFill>
                <a:schemeClr val="bg1"/>
              </a:solidFill>
            </a:rPr>
            <a:t>Lack</a:t>
          </a:r>
          <a:r>
            <a:rPr lang="fr-BE" sz="2400" b="1" kern="1200" baseline="0" dirty="0" smtClean="0">
              <a:solidFill>
                <a:schemeClr val="bg1"/>
              </a:solidFill>
            </a:rPr>
            <a:t> of </a:t>
          </a:r>
          <a:r>
            <a:rPr lang="fr-BE" sz="2400" b="1" kern="1200" baseline="0" dirty="0" err="1" smtClean="0">
              <a:solidFill>
                <a:schemeClr val="bg1"/>
              </a:solidFill>
            </a:rPr>
            <a:t>price</a:t>
          </a:r>
          <a:r>
            <a:rPr lang="fr-BE" sz="2400" b="1" kern="1200" baseline="0" dirty="0" smtClean="0">
              <a:solidFill>
                <a:schemeClr val="bg1"/>
              </a:solidFill>
            </a:rPr>
            <a:t> </a:t>
          </a:r>
          <a:r>
            <a:rPr lang="fr-BE" sz="2400" b="1" kern="1200" baseline="0" dirty="0" err="1" smtClean="0">
              <a:solidFill>
                <a:schemeClr val="bg1"/>
              </a:solidFill>
            </a:rPr>
            <a:t>competition</a:t>
          </a:r>
          <a:r>
            <a:rPr lang="fr-BE" sz="2400" b="1" kern="1200" baseline="0" dirty="0" smtClean="0">
              <a:solidFill>
                <a:schemeClr val="bg1"/>
              </a:solidFill>
            </a:rPr>
            <a:t> and high </a:t>
          </a:r>
          <a:r>
            <a:rPr lang="fr-BE" sz="2400" b="1" kern="1200" baseline="0" dirty="0" err="1" smtClean="0">
              <a:solidFill>
                <a:schemeClr val="bg1"/>
              </a:solidFill>
            </a:rPr>
            <a:t>price</a:t>
          </a:r>
          <a:r>
            <a:rPr lang="fr-BE" sz="2400" b="1" kern="1200" baseline="0" dirty="0" smtClean="0">
              <a:solidFill>
                <a:schemeClr val="bg1"/>
              </a:solidFill>
            </a:rPr>
            <a:t> </a:t>
          </a:r>
          <a:r>
            <a:rPr lang="fr-BE" sz="2400" b="1" kern="1200" baseline="0" dirty="0" err="1" smtClean="0">
              <a:solidFill>
                <a:schemeClr val="bg1"/>
              </a:solidFill>
            </a:rPr>
            <a:t>levels</a:t>
          </a:r>
          <a:endParaRPr lang="fr-BE" sz="2000" b="0" kern="1200" dirty="0">
            <a:solidFill>
              <a:schemeClr val="bg1"/>
            </a:solidFill>
          </a:endParaRPr>
        </a:p>
      </dsp:txBody>
      <dsp:txXfrm>
        <a:off x="1791086" y="3976529"/>
        <a:ext cx="6561841" cy="1205008"/>
      </dsp:txXfrm>
    </dsp:sp>
    <dsp:sp modelId="{1A66B7DB-C080-4000-9856-11C2F80FB401}">
      <dsp:nvSpPr>
        <dsp:cNvPr id="0" name=""/>
        <dsp:cNvSpPr/>
      </dsp:nvSpPr>
      <dsp:spPr>
        <a:xfrm>
          <a:off x="120500" y="4097030"/>
          <a:ext cx="1670585" cy="9640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CBAEB-D391-4E8D-9EF2-54F1443CDF61}">
      <dsp:nvSpPr>
        <dsp:cNvPr id="0" name=""/>
        <dsp:cNvSpPr/>
      </dsp:nvSpPr>
      <dsp:spPr>
        <a:xfrm>
          <a:off x="1635" y="0"/>
          <a:ext cx="2543770" cy="4209331"/>
        </a:xfrm>
        <a:prstGeom prst="roundRect">
          <a:avLst>
            <a:gd name="adj" fmla="val 10000"/>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nl-BE" sz="3000" kern="1200" dirty="0" smtClean="0"/>
            <a:t>FTTH &amp; VDSL access</a:t>
          </a:r>
          <a:endParaRPr lang="en-GB" sz="3000" kern="1200" dirty="0"/>
        </a:p>
      </dsp:txBody>
      <dsp:txXfrm>
        <a:off x="1635" y="1683732"/>
        <a:ext cx="2543770" cy="1683732"/>
      </dsp:txXfrm>
    </dsp:sp>
    <dsp:sp modelId="{7C290E4C-A347-4CE8-8272-A1A1AC0D5CF5}">
      <dsp:nvSpPr>
        <dsp:cNvPr id="0" name=""/>
        <dsp:cNvSpPr/>
      </dsp:nvSpPr>
      <dsp:spPr>
        <a:xfrm>
          <a:off x="572666" y="252559"/>
          <a:ext cx="1401707" cy="14017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3C892-F17B-4146-8C50-60862A5BCA14}">
      <dsp:nvSpPr>
        <dsp:cNvPr id="0" name=""/>
        <dsp:cNvSpPr/>
      </dsp:nvSpPr>
      <dsp:spPr>
        <a:xfrm>
          <a:off x="2621718" y="0"/>
          <a:ext cx="2543770" cy="4209331"/>
        </a:xfrm>
        <a:prstGeom prst="roundRect">
          <a:avLst>
            <a:gd name="adj" fmla="val 10000"/>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nl-BE" sz="3000" kern="1200" dirty="0" smtClean="0"/>
            <a:t>Cable access</a:t>
          </a:r>
          <a:endParaRPr lang="en-GB" sz="3000" kern="1200" dirty="0"/>
        </a:p>
      </dsp:txBody>
      <dsp:txXfrm>
        <a:off x="2621718" y="1683732"/>
        <a:ext cx="2543770" cy="1683732"/>
      </dsp:txXfrm>
    </dsp:sp>
    <dsp:sp modelId="{60A41DAE-423D-46D2-BC18-425FE23BAA4C}">
      <dsp:nvSpPr>
        <dsp:cNvPr id="0" name=""/>
        <dsp:cNvSpPr/>
      </dsp:nvSpPr>
      <dsp:spPr>
        <a:xfrm>
          <a:off x="3192750" y="252559"/>
          <a:ext cx="1401707" cy="14017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B6725-3B64-4542-81F6-23DF12081B5E}">
      <dsp:nvSpPr>
        <dsp:cNvPr id="0" name=""/>
        <dsp:cNvSpPr/>
      </dsp:nvSpPr>
      <dsp:spPr>
        <a:xfrm>
          <a:off x="5241802" y="0"/>
          <a:ext cx="2543770" cy="4209331"/>
        </a:xfrm>
        <a:prstGeom prst="roundRect">
          <a:avLst>
            <a:gd name="adj" fmla="val 10000"/>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nl-BE" sz="3000" kern="1200" dirty="0" smtClean="0"/>
            <a:t>Digital TV platform </a:t>
          </a:r>
          <a:r>
            <a:rPr lang="nl-BE" sz="3000" kern="1200" dirty="0" err="1" smtClean="0"/>
            <a:t>sharing</a:t>
          </a:r>
          <a:endParaRPr lang="en-GB" sz="3000" kern="1200" dirty="0"/>
        </a:p>
      </dsp:txBody>
      <dsp:txXfrm>
        <a:off x="5241802" y="1683732"/>
        <a:ext cx="2543770" cy="1683732"/>
      </dsp:txXfrm>
    </dsp:sp>
    <dsp:sp modelId="{B0A810B3-9A7E-40C1-9502-B6826FDE3D12}">
      <dsp:nvSpPr>
        <dsp:cNvPr id="0" name=""/>
        <dsp:cNvSpPr/>
      </dsp:nvSpPr>
      <dsp:spPr>
        <a:xfrm>
          <a:off x="5812834" y="252559"/>
          <a:ext cx="1401707" cy="14017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7C78F-CCE6-439E-96C2-6F6B0C57149F}">
      <dsp:nvSpPr>
        <dsp:cNvPr id="0" name=""/>
        <dsp:cNvSpPr/>
      </dsp:nvSpPr>
      <dsp:spPr>
        <a:xfrm>
          <a:off x="311488" y="3367464"/>
          <a:ext cx="7164231" cy="63139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5069-A9F1-4DEA-8E3A-20015861E0F8}">
      <dsp:nvSpPr>
        <dsp:cNvPr id="0" name=""/>
        <dsp:cNvSpPr/>
      </dsp:nvSpPr>
      <dsp:spPr>
        <a:xfrm rot="10800000">
          <a:off x="1018924" y="404"/>
          <a:ext cx="3543513" cy="505539"/>
        </a:xfrm>
        <a:prstGeom prst="homePlate">
          <a:avLst/>
        </a:prstGeom>
        <a:solidFill>
          <a:schemeClr val="lt1"/>
        </a:solidFill>
        <a:ln w="25400" cap="flat" cmpd="sng" algn="ctr">
          <a:solidFill>
            <a:srgbClr val="589199"/>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2929" tIns="91440" rIns="170688" bIns="91440" numCol="1" spcCol="1270" anchor="ctr" anchorCtr="0">
          <a:noAutofit/>
        </a:bodyPr>
        <a:lstStyle/>
        <a:p>
          <a:pPr lvl="0" algn="ctr" defTabSz="1066800">
            <a:lnSpc>
              <a:spcPct val="90000"/>
            </a:lnSpc>
            <a:spcBef>
              <a:spcPct val="0"/>
            </a:spcBef>
            <a:spcAft>
              <a:spcPct val="35000"/>
            </a:spcAft>
          </a:pPr>
          <a:r>
            <a:rPr lang="fr-BE" sz="2400" b="0" kern="1200" dirty="0" err="1" smtClean="0">
              <a:solidFill>
                <a:srgbClr val="589199"/>
              </a:solidFill>
              <a:latin typeface="Arial" panose="020B0604020202020204" pitchFamily="34" charset="0"/>
              <a:cs typeface="Arial" panose="020B0604020202020204" pitchFamily="34" charset="0"/>
            </a:rPr>
            <a:t>What</a:t>
          </a:r>
          <a:r>
            <a:rPr lang="fr-BE" sz="2400" b="0" kern="1200" dirty="0" smtClean="0">
              <a:solidFill>
                <a:srgbClr val="589199"/>
              </a:solidFill>
              <a:latin typeface="Arial" panose="020B0604020202020204" pitchFamily="34" charset="0"/>
              <a:cs typeface="Arial" panose="020B0604020202020204" pitchFamily="34" charset="0"/>
            </a:rPr>
            <a:t> </a:t>
          </a:r>
          <a:r>
            <a:rPr lang="fr-BE" sz="2400" b="0" kern="1200" dirty="0" err="1" smtClean="0">
              <a:solidFill>
                <a:srgbClr val="589199"/>
              </a:solidFill>
              <a:latin typeface="Arial" panose="020B0604020202020204" pitchFamily="34" charset="0"/>
              <a:cs typeface="Arial" panose="020B0604020202020204" pitchFamily="34" charset="0"/>
            </a:rPr>
            <a:t>is</a:t>
          </a:r>
          <a:r>
            <a:rPr lang="fr-BE" sz="2400" b="0" kern="1200" dirty="0" smtClean="0">
              <a:solidFill>
                <a:srgbClr val="589199"/>
              </a:solidFill>
              <a:latin typeface="Arial" panose="020B0604020202020204" pitchFamily="34" charset="0"/>
              <a:cs typeface="Arial" panose="020B0604020202020204" pitchFamily="34" charset="0"/>
            </a:rPr>
            <a:t> </a:t>
          </a:r>
          <a:r>
            <a:rPr lang="fr-BE" sz="2400" b="0" kern="1200" dirty="0" err="1" smtClean="0">
              <a:solidFill>
                <a:srgbClr val="589199"/>
              </a:solidFill>
              <a:latin typeface="Arial" panose="020B0604020202020204" pitchFamily="34" charset="0"/>
              <a:cs typeface="Arial" panose="020B0604020202020204" pitchFamily="34" charset="0"/>
            </a:rPr>
            <a:t>available</a:t>
          </a:r>
          <a:r>
            <a:rPr lang="fr-BE" sz="2400" b="0" kern="1200" dirty="0" smtClean="0">
              <a:solidFill>
                <a:srgbClr val="589199"/>
              </a:solidFill>
              <a:latin typeface="Arial" panose="020B0604020202020204" pitchFamily="34" charset="0"/>
              <a:cs typeface="Arial" panose="020B0604020202020204" pitchFamily="34" charset="0"/>
            </a:rPr>
            <a:t>?</a:t>
          </a:r>
          <a:endParaRPr lang="fr-BE" sz="2400" b="0" kern="1200" dirty="0">
            <a:solidFill>
              <a:srgbClr val="589199"/>
            </a:solidFill>
            <a:latin typeface="Arial" panose="020B0604020202020204" pitchFamily="34" charset="0"/>
            <a:cs typeface="Arial" panose="020B0604020202020204" pitchFamily="34" charset="0"/>
          </a:endParaRPr>
        </a:p>
      </dsp:txBody>
      <dsp:txXfrm rot="10800000">
        <a:off x="1145309" y="404"/>
        <a:ext cx="3417128" cy="505539"/>
      </dsp:txXfrm>
    </dsp:sp>
    <dsp:sp modelId="{24D1B56A-AE09-4C3E-9DB8-548D38E9EDB1}">
      <dsp:nvSpPr>
        <dsp:cNvPr id="0" name=""/>
        <dsp:cNvSpPr/>
      </dsp:nvSpPr>
      <dsp:spPr>
        <a:xfrm>
          <a:off x="766154" y="404"/>
          <a:ext cx="505539" cy="5055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a:ln w="25400" cap="flat" cmpd="sng" algn="ctr">
          <a:solidFill>
            <a:srgbClr val="589199"/>
          </a:solidFill>
          <a:prstDash val="solid"/>
        </a:ln>
        <a:effectLst/>
      </dsp:spPr>
      <dsp:style>
        <a:lnRef idx="2">
          <a:schemeClr val="accent2"/>
        </a:lnRef>
        <a:fillRef idx="1">
          <a:schemeClr val="lt1"/>
        </a:fillRef>
        <a:effectRef idx="0">
          <a:schemeClr val="accent2"/>
        </a:effectRef>
        <a:fontRef idx="minor">
          <a:schemeClr val="dk1"/>
        </a:fontRef>
      </dsp:style>
    </dsp:sp>
    <dsp:sp modelId="{92AEE164-BA1F-4FC2-9BED-CE63B6D16B76}">
      <dsp:nvSpPr>
        <dsp:cNvPr id="0" name=""/>
        <dsp:cNvSpPr/>
      </dsp:nvSpPr>
      <dsp:spPr>
        <a:xfrm rot="10800000">
          <a:off x="1018924" y="656852"/>
          <a:ext cx="3543513" cy="505539"/>
        </a:xfrm>
        <a:prstGeom prst="homePlate">
          <a:avLst/>
        </a:prstGeom>
        <a:solidFill>
          <a:schemeClr val="lt1"/>
        </a:solidFill>
        <a:ln w="25400" cap="flat" cmpd="sng" algn="ctr">
          <a:solidFill>
            <a:srgbClr val="00B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2929" tIns="91440" rIns="170688" bIns="91440" numCol="1" spcCol="1270" anchor="ctr" anchorCtr="0">
          <a:noAutofit/>
        </a:bodyPr>
        <a:lstStyle/>
        <a:p>
          <a:pPr lvl="0" algn="ctr" defTabSz="1066800">
            <a:lnSpc>
              <a:spcPct val="90000"/>
            </a:lnSpc>
            <a:spcBef>
              <a:spcPct val="0"/>
            </a:spcBef>
            <a:spcAft>
              <a:spcPct val="35000"/>
            </a:spcAft>
          </a:pPr>
          <a:r>
            <a:rPr lang="fr-BE" sz="2400" b="0" kern="1200" dirty="0" err="1" smtClean="0">
              <a:solidFill>
                <a:srgbClr val="00B050"/>
              </a:solidFill>
              <a:latin typeface="Arial" panose="020B0604020202020204" pitchFamily="34" charset="0"/>
              <a:cs typeface="Arial" panose="020B0604020202020204" pitchFamily="34" charset="0"/>
            </a:rPr>
            <a:t>Which</a:t>
          </a:r>
          <a:r>
            <a:rPr lang="fr-BE" sz="2400" b="0" kern="1200" dirty="0" smtClean="0">
              <a:solidFill>
                <a:srgbClr val="00B050"/>
              </a:solidFill>
              <a:latin typeface="Arial" panose="020B0604020202020204" pitchFamily="34" charset="0"/>
              <a:cs typeface="Arial" panose="020B0604020202020204" pitchFamily="34" charset="0"/>
            </a:rPr>
            <a:t> </a:t>
          </a:r>
          <a:r>
            <a:rPr lang="fr-BE" sz="2400" b="0" kern="1200" dirty="0" err="1" smtClean="0">
              <a:solidFill>
                <a:srgbClr val="00B050"/>
              </a:solidFill>
              <a:latin typeface="Arial" panose="020B0604020202020204" pitchFamily="34" charset="0"/>
              <a:cs typeface="Arial" panose="020B0604020202020204" pitchFamily="34" charset="0"/>
            </a:rPr>
            <a:t>quality</a:t>
          </a:r>
          <a:r>
            <a:rPr lang="fr-BE" sz="2400" b="0" kern="1200" dirty="0" smtClean="0">
              <a:solidFill>
                <a:srgbClr val="00B050"/>
              </a:solidFill>
              <a:latin typeface="Arial" panose="020B0604020202020204" pitchFamily="34" charset="0"/>
              <a:cs typeface="Arial" panose="020B0604020202020204" pitchFamily="34" charset="0"/>
            </a:rPr>
            <a:t>? </a:t>
          </a:r>
          <a:endParaRPr lang="fr-BE" sz="2400" b="0" kern="1200" dirty="0">
            <a:solidFill>
              <a:srgbClr val="00B050"/>
            </a:solidFill>
            <a:latin typeface="Arial" panose="020B0604020202020204" pitchFamily="34" charset="0"/>
            <a:cs typeface="Arial" panose="020B0604020202020204" pitchFamily="34" charset="0"/>
          </a:endParaRPr>
        </a:p>
      </dsp:txBody>
      <dsp:txXfrm rot="10800000">
        <a:off x="1145309" y="656852"/>
        <a:ext cx="3417128" cy="505539"/>
      </dsp:txXfrm>
    </dsp:sp>
    <dsp:sp modelId="{5E8797F8-FAB0-46F0-88EF-96F3B6736897}">
      <dsp:nvSpPr>
        <dsp:cNvPr id="0" name=""/>
        <dsp:cNvSpPr/>
      </dsp:nvSpPr>
      <dsp:spPr>
        <a:xfrm>
          <a:off x="766154" y="656852"/>
          <a:ext cx="505539" cy="50553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4000" r="-74000"/>
          </a:stretch>
        </a:blipFill>
        <a:ln w="25400" cap="flat" cmpd="sng" algn="ctr">
          <a:solidFill>
            <a:srgbClr val="00B0F0"/>
          </a:solidFill>
          <a:prstDash val="solid"/>
        </a:ln>
        <a:effectLst/>
      </dsp:spPr>
      <dsp:style>
        <a:lnRef idx="2">
          <a:schemeClr val="accent5"/>
        </a:lnRef>
        <a:fillRef idx="1">
          <a:schemeClr val="lt1"/>
        </a:fillRef>
        <a:effectRef idx="0">
          <a:schemeClr val="accent5"/>
        </a:effectRef>
        <a:fontRef idx="minor">
          <a:schemeClr val="dk1"/>
        </a:fontRef>
      </dsp:style>
    </dsp:sp>
    <dsp:sp modelId="{C6700F54-5BD5-4332-A0FC-4F6F48005E03}">
      <dsp:nvSpPr>
        <dsp:cNvPr id="0" name=""/>
        <dsp:cNvSpPr/>
      </dsp:nvSpPr>
      <dsp:spPr>
        <a:xfrm rot="10800000">
          <a:off x="1018924" y="1313299"/>
          <a:ext cx="3543513" cy="505539"/>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2929" tIns="91440" rIns="170688" bIns="91440" numCol="1" spcCol="1270" anchor="ctr" anchorCtr="0">
          <a:noAutofit/>
        </a:bodyPr>
        <a:lstStyle/>
        <a:p>
          <a:pPr lvl="0" algn="ctr" defTabSz="1066800">
            <a:lnSpc>
              <a:spcPct val="90000"/>
            </a:lnSpc>
            <a:spcBef>
              <a:spcPct val="0"/>
            </a:spcBef>
            <a:spcAft>
              <a:spcPct val="35000"/>
            </a:spcAft>
          </a:pPr>
          <a:r>
            <a:rPr lang="fr-BE" sz="2400" b="0" kern="1200" dirty="0" err="1" smtClean="0">
              <a:solidFill>
                <a:schemeClr val="accent6"/>
              </a:solidFill>
              <a:latin typeface="Arial" panose="020B0604020202020204" pitchFamily="34" charset="0"/>
              <a:cs typeface="Arial" panose="020B0604020202020204" pitchFamily="34" charset="0"/>
            </a:rPr>
            <a:t>Which</a:t>
          </a:r>
          <a:r>
            <a:rPr lang="fr-BE" sz="2400" b="0" kern="1200" dirty="0" smtClean="0">
              <a:solidFill>
                <a:schemeClr val="accent6"/>
              </a:solidFill>
              <a:latin typeface="Arial" panose="020B0604020202020204" pitchFamily="34" charset="0"/>
              <a:cs typeface="Arial" panose="020B0604020202020204" pitchFamily="34" charset="0"/>
            </a:rPr>
            <a:t> </a:t>
          </a:r>
          <a:r>
            <a:rPr lang="fr-BE" sz="2400" b="0" kern="1200" dirty="0" err="1" smtClean="0">
              <a:solidFill>
                <a:schemeClr val="accent6"/>
              </a:solidFill>
              <a:latin typeface="Arial" panose="020B0604020202020204" pitchFamily="34" charset="0"/>
              <a:cs typeface="Arial" panose="020B0604020202020204" pitchFamily="34" charset="0"/>
            </a:rPr>
            <a:t>cost</a:t>
          </a:r>
          <a:r>
            <a:rPr lang="fr-BE" sz="2400" b="0" kern="1200" dirty="0" smtClean="0">
              <a:solidFill>
                <a:schemeClr val="accent6"/>
              </a:solidFill>
              <a:latin typeface="Arial" panose="020B0604020202020204" pitchFamily="34" charset="0"/>
              <a:cs typeface="Arial" panose="020B0604020202020204" pitchFamily="34" charset="0"/>
            </a:rPr>
            <a:t>? </a:t>
          </a:r>
          <a:endParaRPr lang="fr-BE" sz="2400" b="0" kern="1200" dirty="0">
            <a:solidFill>
              <a:schemeClr val="accent6"/>
            </a:solidFill>
            <a:latin typeface="Arial" panose="020B0604020202020204" pitchFamily="34" charset="0"/>
            <a:cs typeface="Arial" panose="020B0604020202020204" pitchFamily="34" charset="0"/>
          </a:endParaRPr>
        </a:p>
      </dsp:txBody>
      <dsp:txXfrm rot="10800000">
        <a:off x="1145309" y="1313299"/>
        <a:ext cx="3417128" cy="505539"/>
      </dsp:txXfrm>
    </dsp:sp>
    <dsp:sp modelId="{95BC810E-23A7-4EE2-805C-E88C96995BA6}">
      <dsp:nvSpPr>
        <dsp:cNvPr id="0" name=""/>
        <dsp:cNvSpPr/>
      </dsp:nvSpPr>
      <dsp:spPr>
        <a:xfrm>
          <a:off x="766154" y="1313299"/>
          <a:ext cx="505539" cy="50553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7000" r="-67000"/>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E818995D-B8DB-4DA0-8DEB-F2DE039AC858}">
      <dsp:nvSpPr>
        <dsp:cNvPr id="0" name=""/>
        <dsp:cNvSpPr/>
      </dsp:nvSpPr>
      <dsp:spPr>
        <a:xfrm rot="10800000">
          <a:off x="1018924" y="1969746"/>
          <a:ext cx="3543513" cy="505539"/>
        </a:xfrm>
        <a:prstGeom prst="homePlate">
          <a:avLst/>
        </a:prstGeom>
        <a:solidFill>
          <a:schemeClr val="lt1"/>
        </a:solidFill>
        <a:ln w="25400" cap="flat" cmpd="sng" algn="ctr">
          <a:solidFill>
            <a:srgbClr val="00B0F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2929" tIns="91440" rIns="170688" bIns="91440" numCol="1" spcCol="1270" anchor="ctr" anchorCtr="0">
          <a:noAutofit/>
        </a:bodyPr>
        <a:lstStyle/>
        <a:p>
          <a:pPr lvl="0" algn="ctr" defTabSz="1066800">
            <a:lnSpc>
              <a:spcPct val="90000"/>
            </a:lnSpc>
            <a:spcBef>
              <a:spcPct val="0"/>
            </a:spcBef>
            <a:spcAft>
              <a:spcPct val="35000"/>
            </a:spcAft>
          </a:pPr>
          <a:r>
            <a:rPr lang="fr-BE" sz="2400" b="0" kern="1200" dirty="0" smtClean="0">
              <a:solidFill>
                <a:schemeClr val="accent5"/>
              </a:solidFill>
              <a:latin typeface="Arial" panose="020B0604020202020204" pitchFamily="34" charset="0"/>
              <a:cs typeface="Arial" panose="020B0604020202020204" pitchFamily="34" charset="0"/>
            </a:rPr>
            <a:t>How to switch?</a:t>
          </a:r>
          <a:endParaRPr lang="fr-BE" sz="2400" b="0" kern="1200" dirty="0">
            <a:solidFill>
              <a:schemeClr val="accent5"/>
            </a:solidFill>
            <a:latin typeface="Arial" panose="020B0604020202020204" pitchFamily="34" charset="0"/>
            <a:cs typeface="Arial" panose="020B0604020202020204" pitchFamily="34" charset="0"/>
          </a:endParaRPr>
        </a:p>
      </dsp:txBody>
      <dsp:txXfrm rot="10800000">
        <a:off x="1145309" y="1969746"/>
        <a:ext cx="3417128" cy="505539"/>
      </dsp:txXfrm>
    </dsp:sp>
    <dsp:sp modelId="{21E420C4-928D-4740-90BA-A00593B10CFA}">
      <dsp:nvSpPr>
        <dsp:cNvPr id="0" name=""/>
        <dsp:cNvSpPr/>
      </dsp:nvSpPr>
      <dsp:spPr>
        <a:xfrm>
          <a:off x="766154" y="1969746"/>
          <a:ext cx="505539" cy="50553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84E46-CCA1-4AA1-80F1-513C1B89F577}">
      <dsp:nvSpPr>
        <dsp:cNvPr id="0" name=""/>
        <dsp:cNvSpPr/>
      </dsp:nvSpPr>
      <dsp:spPr>
        <a:xfrm>
          <a:off x="0" y="0"/>
          <a:ext cx="1637179" cy="4392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BE" sz="2300" kern="1200" dirty="0" err="1" smtClean="0"/>
            <a:t>Tariff</a:t>
          </a:r>
          <a:r>
            <a:rPr lang="fr-BE" sz="2300" kern="1200" dirty="0" smtClean="0"/>
            <a:t> simulator</a:t>
          </a:r>
          <a:endParaRPr lang="en-GB" sz="2300" kern="1200" dirty="0"/>
        </a:p>
      </dsp:txBody>
      <dsp:txXfrm>
        <a:off x="0" y="1756995"/>
        <a:ext cx="1637179" cy="1756995"/>
      </dsp:txXfrm>
    </dsp:sp>
    <dsp:sp modelId="{62C3C8BF-F068-41A3-8549-0E7B16145B8C}">
      <dsp:nvSpPr>
        <dsp:cNvPr id="0" name=""/>
        <dsp:cNvSpPr/>
      </dsp:nvSpPr>
      <dsp:spPr>
        <a:xfrm>
          <a:off x="87240" y="263549"/>
          <a:ext cx="1462698" cy="14626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1E678-33D8-49DF-B82F-165F09D46D68}">
      <dsp:nvSpPr>
        <dsp:cNvPr id="0" name=""/>
        <dsp:cNvSpPr/>
      </dsp:nvSpPr>
      <dsp:spPr>
        <a:xfrm>
          <a:off x="1693154" y="0"/>
          <a:ext cx="1637179" cy="439248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Atlas</a:t>
          </a:r>
          <a:endParaRPr lang="en-GB" sz="2300" kern="1200" dirty="0"/>
        </a:p>
      </dsp:txBody>
      <dsp:txXfrm>
        <a:off x="1693154" y="1756995"/>
        <a:ext cx="1637179" cy="1756995"/>
      </dsp:txXfrm>
    </dsp:sp>
    <dsp:sp modelId="{17965CAD-33CD-4011-8840-2D9447228C14}">
      <dsp:nvSpPr>
        <dsp:cNvPr id="0" name=""/>
        <dsp:cNvSpPr/>
      </dsp:nvSpPr>
      <dsp:spPr>
        <a:xfrm>
          <a:off x="1773535" y="263549"/>
          <a:ext cx="1462698" cy="14626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F59F7-694B-4599-B700-4AF29C5AF497}">
      <dsp:nvSpPr>
        <dsp:cNvPr id="0" name=""/>
        <dsp:cNvSpPr/>
      </dsp:nvSpPr>
      <dsp:spPr>
        <a:xfrm>
          <a:off x="3372589" y="0"/>
          <a:ext cx="1637179" cy="439248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BE" sz="2300" kern="1200" dirty="0" err="1" smtClean="0"/>
            <a:t>Quality</a:t>
          </a:r>
          <a:r>
            <a:rPr lang="fr-BE" sz="2300" kern="1200" dirty="0" smtClean="0"/>
            <a:t> </a:t>
          </a:r>
          <a:r>
            <a:rPr lang="fr-BE" sz="2300" kern="1200" dirty="0" err="1" smtClean="0"/>
            <a:t>barometer</a:t>
          </a:r>
          <a:endParaRPr lang="en-GB" sz="2300" kern="1200" dirty="0"/>
        </a:p>
      </dsp:txBody>
      <dsp:txXfrm>
        <a:off x="3372589" y="1756995"/>
        <a:ext cx="1637179" cy="1756995"/>
      </dsp:txXfrm>
    </dsp:sp>
    <dsp:sp modelId="{ED6E539C-1F6C-45A0-85DB-E4C308FA38C7}">
      <dsp:nvSpPr>
        <dsp:cNvPr id="0" name=""/>
        <dsp:cNvSpPr/>
      </dsp:nvSpPr>
      <dsp:spPr>
        <a:xfrm>
          <a:off x="3459830" y="263549"/>
          <a:ext cx="1462698" cy="14626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8F2CB9-1155-4DA3-A435-85655B63EC15}">
      <dsp:nvSpPr>
        <dsp:cNvPr id="0" name=""/>
        <dsp:cNvSpPr/>
      </dsp:nvSpPr>
      <dsp:spPr>
        <a:xfrm>
          <a:off x="5058884" y="0"/>
          <a:ext cx="1637179" cy="439248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BE" sz="2300" kern="1200" dirty="0" err="1" smtClean="0"/>
            <a:t>Easy</a:t>
          </a:r>
          <a:r>
            <a:rPr lang="fr-BE" sz="2300" kern="1200" dirty="0" smtClean="0"/>
            <a:t> switch</a:t>
          </a:r>
          <a:endParaRPr lang="en-GB" sz="2300" kern="1200" dirty="0"/>
        </a:p>
      </dsp:txBody>
      <dsp:txXfrm>
        <a:off x="5058884" y="1756995"/>
        <a:ext cx="1637179" cy="1756995"/>
      </dsp:txXfrm>
    </dsp:sp>
    <dsp:sp modelId="{DBDCAD3B-8E84-4A48-9446-84DBC30C3287}">
      <dsp:nvSpPr>
        <dsp:cNvPr id="0" name=""/>
        <dsp:cNvSpPr/>
      </dsp:nvSpPr>
      <dsp:spPr>
        <a:xfrm>
          <a:off x="5146125" y="263549"/>
          <a:ext cx="1462698" cy="146269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E2F03-E689-44EC-B716-56DAEE20972A}">
      <dsp:nvSpPr>
        <dsp:cNvPr id="0" name=""/>
        <dsp:cNvSpPr/>
      </dsp:nvSpPr>
      <dsp:spPr>
        <a:xfrm>
          <a:off x="6745179" y="0"/>
          <a:ext cx="1637179" cy="439248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BE" sz="2300" kern="1200" dirty="0" smtClean="0"/>
            <a:t>Consumer </a:t>
          </a:r>
          <a:r>
            <a:rPr lang="fr-BE" sz="2300" kern="1200" dirty="0" err="1" smtClean="0"/>
            <a:t>experience</a:t>
          </a:r>
          <a:endParaRPr lang="en-GB" sz="2300" kern="1200" dirty="0"/>
        </a:p>
      </dsp:txBody>
      <dsp:txXfrm>
        <a:off x="6745179" y="1756995"/>
        <a:ext cx="1637179" cy="1756995"/>
      </dsp:txXfrm>
    </dsp:sp>
    <dsp:sp modelId="{E265F785-E256-47DB-9410-B58FBD4E570C}">
      <dsp:nvSpPr>
        <dsp:cNvPr id="0" name=""/>
        <dsp:cNvSpPr/>
      </dsp:nvSpPr>
      <dsp:spPr>
        <a:xfrm>
          <a:off x="6832420" y="263549"/>
          <a:ext cx="1462698" cy="146269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EBAD1C-A279-4C1A-A048-8847CC15022A}">
      <dsp:nvSpPr>
        <dsp:cNvPr id="0" name=""/>
        <dsp:cNvSpPr/>
      </dsp:nvSpPr>
      <dsp:spPr>
        <a:xfrm>
          <a:off x="50768" y="3748907"/>
          <a:ext cx="8280821" cy="64358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6B6F3-C5EF-4D05-ACC4-8349901E5D37}">
      <dsp:nvSpPr>
        <dsp:cNvPr id="0" name=""/>
        <dsp:cNvSpPr/>
      </dsp:nvSpPr>
      <dsp:spPr>
        <a:xfrm>
          <a:off x="0" y="0"/>
          <a:ext cx="8640960" cy="19967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819AA-411A-4D64-B8EA-0372A7F17015}">
      <dsp:nvSpPr>
        <dsp:cNvPr id="0" name=""/>
        <dsp:cNvSpPr/>
      </dsp:nvSpPr>
      <dsp:spPr>
        <a:xfrm>
          <a:off x="261608" y="266226"/>
          <a:ext cx="1887847" cy="14642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1000" r="-1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EE59F-631E-411B-AC8A-F7B7B6EBFE6A}">
      <dsp:nvSpPr>
        <dsp:cNvPr id="0" name=""/>
        <dsp:cNvSpPr/>
      </dsp:nvSpPr>
      <dsp:spPr>
        <a:xfrm rot="10800000">
          <a:off x="261608" y="1996700"/>
          <a:ext cx="1887847" cy="24404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GB" sz="1900" kern="1200" dirty="0" smtClean="0"/>
            <a:t>Higher amount of minutes (</a:t>
          </a:r>
          <a:r>
            <a:rPr lang="en-GB" sz="1900" kern="1200" dirty="0" err="1" smtClean="0"/>
            <a:t>illimited</a:t>
          </a:r>
          <a:r>
            <a:rPr lang="en-GB" sz="1900" kern="1200" dirty="0" smtClean="0"/>
            <a:t>, on net, ATAN, off peak, etc.), international, etc.</a:t>
          </a:r>
          <a:endParaRPr lang="en-GB" sz="1900" kern="1200" dirty="0"/>
        </a:p>
      </dsp:txBody>
      <dsp:txXfrm rot="10800000">
        <a:off x="319666" y="1996700"/>
        <a:ext cx="1771731" cy="2382353"/>
      </dsp:txXfrm>
    </dsp:sp>
    <dsp:sp modelId="{C29978BC-02D4-440F-A916-5BCDA273B76B}">
      <dsp:nvSpPr>
        <dsp:cNvPr id="0" name=""/>
        <dsp:cNvSpPr/>
      </dsp:nvSpPr>
      <dsp:spPr>
        <a:xfrm>
          <a:off x="2338240" y="266226"/>
          <a:ext cx="1887847" cy="146424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1A433-3311-4CCB-B8E1-66EB3A13BEEB}">
      <dsp:nvSpPr>
        <dsp:cNvPr id="0" name=""/>
        <dsp:cNvSpPr/>
      </dsp:nvSpPr>
      <dsp:spPr>
        <a:xfrm rot="10800000">
          <a:off x="2338240" y="1996700"/>
          <a:ext cx="1887847" cy="24404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fr-BE" sz="1900" kern="1200" dirty="0" err="1" smtClean="0"/>
            <a:t>Download</a:t>
          </a:r>
          <a:r>
            <a:rPr lang="fr-BE" sz="1900" kern="1200" dirty="0" smtClean="0"/>
            <a:t> and </a:t>
          </a:r>
          <a:r>
            <a:rPr lang="fr-BE" sz="1900" kern="1200" dirty="0" err="1" smtClean="0"/>
            <a:t>upload</a:t>
          </a:r>
          <a:r>
            <a:rPr lang="fr-BE" sz="1900" kern="1200" dirty="0" smtClean="0"/>
            <a:t> speeds, </a:t>
          </a:r>
          <a:r>
            <a:rPr lang="fr-BE" sz="1900" kern="1200" dirty="0" err="1" smtClean="0"/>
            <a:t>increased</a:t>
          </a:r>
          <a:r>
            <a:rPr lang="fr-BE" sz="1900" kern="1200" dirty="0" smtClean="0"/>
            <a:t> data cap, etc.</a:t>
          </a:r>
          <a:endParaRPr lang="en-GB" sz="1900" kern="1200" dirty="0"/>
        </a:p>
      </dsp:txBody>
      <dsp:txXfrm rot="10800000">
        <a:off x="2396298" y="1996700"/>
        <a:ext cx="1771731" cy="2382353"/>
      </dsp:txXfrm>
    </dsp:sp>
    <dsp:sp modelId="{C96A333C-E158-4A25-A5A6-8862232CFD42}">
      <dsp:nvSpPr>
        <dsp:cNvPr id="0" name=""/>
        <dsp:cNvSpPr/>
      </dsp:nvSpPr>
      <dsp:spPr>
        <a:xfrm>
          <a:off x="4414872" y="266226"/>
          <a:ext cx="1887847" cy="14642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0" r="-8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C5D65-6A8D-4184-B340-88604BDBB86F}">
      <dsp:nvSpPr>
        <dsp:cNvPr id="0" name=""/>
        <dsp:cNvSpPr/>
      </dsp:nvSpPr>
      <dsp:spPr>
        <a:xfrm rot="10800000">
          <a:off x="4414872" y="1996700"/>
          <a:ext cx="1887847" cy="24404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fr-BE" sz="1900" kern="1200" dirty="0" smtClean="0"/>
            <a:t>More TV </a:t>
          </a:r>
          <a:r>
            <a:rPr lang="fr-BE" sz="1900" kern="1200" dirty="0" err="1" smtClean="0"/>
            <a:t>channels</a:t>
          </a:r>
          <a:r>
            <a:rPr lang="fr-BE" sz="1900" kern="1200" dirty="0" smtClean="0"/>
            <a:t>, HD and premium  </a:t>
          </a:r>
          <a:r>
            <a:rPr lang="fr-BE" sz="1900" kern="1200" dirty="0" err="1" smtClean="0"/>
            <a:t>channels</a:t>
          </a:r>
          <a:r>
            <a:rPr lang="fr-BE" sz="1900" kern="1200" dirty="0" smtClean="0"/>
            <a:t>, OTT services, etc.</a:t>
          </a:r>
          <a:endParaRPr lang="en-GB" sz="1900" kern="1200" dirty="0"/>
        </a:p>
      </dsp:txBody>
      <dsp:txXfrm rot="10800000">
        <a:off x="4472930" y="1996700"/>
        <a:ext cx="1771731" cy="2382353"/>
      </dsp:txXfrm>
    </dsp:sp>
    <dsp:sp modelId="{9398C746-35A5-40AF-A6F6-66FCC3E7A7F1}">
      <dsp:nvSpPr>
        <dsp:cNvPr id="0" name=""/>
        <dsp:cNvSpPr/>
      </dsp:nvSpPr>
      <dsp:spPr>
        <a:xfrm>
          <a:off x="6491504" y="266226"/>
          <a:ext cx="1887847" cy="146424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74419-EE59-4B7F-989B-528CF355B0C8}">
      <dsp:nvSpPr>
        <dsp:cNvPr id="0" name=""/>
        <dsp:cNvSpPr/>
      </dsp:nvSpPr>
      <dsp:spPr>
        <a:xfrm rot="10800000">
          <a:off x="6491504" y="1996700"/>
          <a:ext cx="1887847" cy="24404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GB" sz="1900" kern="1200" dirty="0" smtClean="0"/>
            <a:t>Higher amount of m</a:t>
          </a:r>
          <a:r>
            <a:rPr lang="fr-BE" sz="1900" kern="1200" dirty="0" err="1" smtClean="0"/>
            <a:t>inutes</a:t>
          </a:r>
          <a:r>
            <a:rPr lang="fr-BE" sz="1900" kern="1200" dirty="0" smtClean="0"/>
            <a:t>, SMS, data, volume sharing </a:t>
          </a:r>
          <a:r>
            <a:rPr lang="fr-BE" sz="1900" kern="1200" dirty="0" err="1" smtClean="0"/>
            <a:t>between</a:t>
          </a:r>
          <a:r>
            <a:rPr lang="fr-BE" sz="1900" kern="1200" dirty="0" smtClean="0"/>
            <a:t> </a:t>
          </a:r>
          <a:r>
            <a:rPr lang="fr-BE" sz="1900" kern="1200" dirty="0" err="1" smtClean="0"/>
            <a:t>sim</a:t>
          </a:r>
          <a:r>
            <a:rPr lang="fr-BE" sz="1900" kern="1200" dirty="0" smtClean="0"/>
            <a:t> </a:t>
          </a:r>
          <a:r>
            <a:rPr lang="fr-BE" sz="1900" kern="1200" dirty="0" err="1" smtClean="0"/>
            <a:t>cards</a:t>
          </a:r>
          <a:r>
            <a:rPr lang="fr-BE" sz="1900" kern="1200" dirty="0" smtClean="0"/>
            <a:t>, etc.</a:t>
          </a:r>
          <a:endParaRPr lang="en-GB" sz="1900" kern="1200" dirty="0"/>
        </a:p>
      </dsp:txBody>
      <dsp:txXfrm rot="10800000">
        <a:off x="6549562" y="1996700"/>
        <a:ext cx="1771731" cy="238235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F66A83D-71C2-4C7A-8AD0-85C191817A5E}" type="datetimeFigureOut">
              <a:rPr lang="fr-BE" smtClean="0"/>
              <a:t>29/09/2017</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7DEC2E3-6D53-422A-AEE0-9EBF0CC91DBE}" type="slidenum">
              <a:rPr lang="fr-BE" smtClean="0"/>
              <a:t>‹#›</a:t>
            </a:fld>
            <a:endParaRPr lang="fr-BE"/>
          </a:p>
        </p:txBody>
      </p:sp>
    </p:spTree>
    <p:extLst>
      <p:ext uri="{BB962C8B-B14F-4D97-AF65-F5344CB8AC3E}">
        <p14:creationId xmlns:p14="http://schemas.microsoft.com/office/powerpoint/2010/main" val="312180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5B04594-C5CE-4BFC-A490-D5D27E27CCF8}" type="slidenum">
              <a:rPr lang="fr-BE" smtClean="0"/>
              <a:t>1</a:t>
            </a:fld>
            <a:endParaRPr lang="fr-BE"/>
          </a:p>
        </p:txBody>
      </p:sp>
    </p:spTree>
    <p:extLst>
      <p:ext uri="{BB962C8B-B14F-4D97-AF65-F5344CB8AC3E}">
        <p14:creationId xmlns:p14="http://schemas.microsoft.com/office/powerpoint/2010/main" val="420107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 chantiers</a:t>
            </a:r>
            <a:r>
              <a:rPr lang="fr-BE" baseline="0" dirty="0" smtClean="0"/>
              <a:t> correspondant aux différentes dimensions qui interviennent dans le choix d’un consommateur.</a:t>
            </a:r>
            <a:endParaRPr lang="fr-BE" dirty="0" smtClean="0"/>
          </a:p>
          <a:p>
            <a:endParaRPr lang="fr-BE" dirty="0" smtClean="0"/>
          </a:p>
          <a:p>
            <a:r>
              <a:rPr lang="fr-BE" dirty="0" smtClean="0"/>
              <a:t>Développement de ces dimensions en 5 projets sur l’information et la transparence: L’IBPT a lancé</a:t>
            </a:r>
            <a:r>
              <a:rPr lang="fr-BE" baseline="0" dirty="0" smtClean="0"/>
              <a:t> les deux premiers outils et il lance aujourd’hui le baromètre de qualité. </a:t>
            </a:r>
          </a:p>
          <a:p>
            <a:endParaRPr lang="fr-BE" baseline="0" dirty="0" smtClean="0"/>
          </a:p>
          <a:p>
            <a:r>
              <a:rPr lang="fr-BE" baseline="0" dirty="0" smtClean="0"/>
              <a:t>L’IBPT travaille également sur la qualité de l’expérience (quelle est la qualité technique perçue par le client) et sur les vitesses de connexion (NB: vitesse de connexion: chantier est déjà bien entamé avec la décision de l’IBPT de 2012, tel que modifiée, qui oblige les opérateur de donner sur leur site web la vitesse théorique pour chaque adresse + pour les services mobiles)</a:t>
            </a:r>
            <a:endParaRPr lang="fr-BE" dirty="0"/>
          </a:p>
        </p:txBody>
      </p:sp>
      <p:sp>
        <p:nvSpPr>
          <p:cNvPr id="4" name="Espace réservé du numéro de diapositive 3"/>
          <p:cNvSpPr>
            <a:spLocks noGrp="1"/>
          </p:cNvSpPr>
          <p:nvPr>
            <p:ph type="sldNum" sz="quarter" idx="10"/>
          </p:nvPr>
        </p:nvSpPr>
        <p:spPr/>
        <p:txBody>
          <a:bodyPr/>
          <a:lstStyle/>
          <a:p>
            <a:fld id="{BE22EF67-C330-4464-9DF9-60572A506D60}" type="slidenum">
              <a:rPr lang="fr-BE"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1446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Parler de l’évolution du simulateur </a:t>
            </a:r>
            <a:endParaRPr lang="en-GB" dirty="0"/>
          </a:p>
        </p:txBody>
      </p:sp>
      <p:sp>
        <p:nvSpPr>
          <p:cNvPr id="4" name="Slide Number Placeholder 3"/>
          <p:cNvSpPr>
            <a:spLocks noGrp="1"/>
          </p:cNvSpPr>
          <p:nvPr>
            <p:ph type="sldNum" sz="quarter" idx="10"/>
          </p:nvPr>
        </p:nvSpPr>
        <p:spPr/>
        <p:txBody>
          <a:bodyPr/>
          <a:lstStyle/>
          <a:p>
            <a:fld id="{77DEC2E3-6D53-422A-AEE0-9EBF0CC91DBE}" type="slidenum">
              <a:rPr lang="fr-BE" smtClean="0"/>
              <a:t>16</a:t>
            </a:fld>
            <a:endParaRPr lang="fr-BE"/>
          </a:p>
        </p:txBody>
      </p:sp>
    </p:spTree>
    <p:extLst>
      <p:ext uri="{BB962C8B-B14F-4D97-AF65-F5344CB8AC3E}">
        <p14:creationId xmlns:p14="http://schemas.microsoft.com/office/powerpoint/2010/main" val="397170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 chantiers</a:t>
            </a:r>
            <a:r>
              <a:rPr lang="fr-BE" baseline="0" dirty="0" smtClean="0"/>
              <a:t> correspondant aux différentes dimensions qui interviennent dans le choix d’un consommateur.</a:t>
            </a:r>
            <a:endParaRPr lang="fr-BE" dirty="0" smtClean="0"/>
          </a:p>
          <a:p>
            <a:endParaRPr lang="fr-BE" dirty="0" smtClean="0"/>
          </a:p>
          <a:p>
            <a:r>
              <a:rPr lang="fr-BE" dirty="0" smtClean="0"/>
              <a:t>Développement de ces dimensions en 5 projets sur l’information et la transparence: L’IBPT a lancé</a:t>
            </a:r>
            <a:r>
              <a:rPr lang="fr-BE" baseline="0" dirty="0" smtClean="0"/>
              <a:t> les deux premiers outils et il lance aujourd’hui le baromètre de qualité. </a:t>
            </a:r>
          </a:p>
          <a:p>
            <a:endParaRPr lang="fr-BE" baseline="0" dirty="0" smtClean="0"/>
          </a:p>
          <a:p>
            <a:r>
              <a:rPr lang="fr-BE" baseline="0" dirty="0" smtClean="0"/>
              <a:t>L’IBPT travaille également sur la qualité de l’expérience (quelle est la qualité technique perçue par le client) et sur les vitesses de connexion (NB: vitesse de connexion: chantier est déjà bien entamé avec la décision de l’IBPT de 2012, tel que modifiée, qui oblige les opérateur de donner sur leur site web la vitesse théorique pour chaque adresse + pour les services mobiles)</a:t>
            </a:r>
            <a:endParaRPr lang="fr-BE" dirty="0"/>
          </a:p>
        </p:txBody>
      </p:sp>
      <p:sp>
        <p:nvSpPr>
          <p:cNvPr id="4" name="Espace réservé du numéro de diapositive 3"/>
          <p:cNvSpPr>
            <a:spLocks noGrp="1"/>
          </p:cNvSpPr>
          <p:nvPr>
            <p:ph type="sldNum" sz="quarter" idx="10"/>
          </p:nvPr>
        </p:nvSpPr>
        <p:spPr/>
        <p:txBody>
          <a:bodyPr/>
          <a:lstStyle/>
          <a:p>
            <a:fld id="{BE22EF67-C330-4464-9DF9-60572A506D60}" type="slidenum">
              <a:rPr lang="fr-BE"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1446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DEC2E3-6D53-422A-AEE0-9EBF0CC91DBE}" type="slidenum">
              <a:rPr lang="fr-BE" smtClean="0"/>
              <a:t>3</a:t>
            </a:fld>
            <a:endParaRPr lang="fr-BE"/>
          </a:p>
        </p:txBody>
      </p:sp>
    </p:spTree>
    <p:extLst>
      <p:ext uri="{BB962C8B-B14F-4D97-AF65-F5344CB8AC3E}">
        <p14:creationId xmlns:p14="http://schemas.microsoft.com/office/powerpoint/2010/main" val="419014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Share of broadband customers in 4P  has strongly increased.</a:t>
            </a:r>
          </a:p>
          <a:p>
            <a:endParaRPr lang="en-GB" sz="1200" dirty="0" smtClean="0"/>
          </a:p>
          <a:p>
            <a:r>
              <a:rPr lang="en-GB" sz="1200" dirty="0" smtClean="0"/>
              <a:t>Mobile operators need access to fixed networks to offer full convergence</a:t>
            </a:r>
          </a:p>
          <a:p>
            <a:endParaRPr lang="en-GB" sz="1200" dirty="0" smtClean="0"/>
          </a:p>
          <a:p>
            <a:r>
              <a:rPr lang="en-GB" sz="1200" dirty="0" smtClean="0"/>
              <a:t>Access to mobile for fixed-only players is/was offered on a commercial basis </a:t>
            </a:r>
          </a:p>
          <a:p>
            <a:endParaRPr lang="nl-BE" dirty="0"/>
          </a:p>
        </p:txBody>
      </p:sp>
      <p:sp>
        <p:nvSpPr>
          <p:cNvPr id="4" name="Slide Number Placeholder 3"/>
          <p:cNvSpPr>
            <a:spLocks noGrp="1"/>
          </p:cNvSpPr>
          <p:nvPr>
            <p:ph type="sldNum" sz="quarter" idx="10"/>
          </p:nvPr>
        </p:nvSpPr>
        <p:spPr/>
        <p:txBody>
          <a:bodyPr/>
          <a:lstStyle/>
          <a:p>
            <a:fld id="{77DEC2E3-6D53-422A-AEE0-9EBF0CC91DBE}" type="slidenum">
              <a:rPr lang="fr-BE" smtClean="0"/>
              <a:t>4</a:t>
            </a:fld>
            <a:endParaRPr lang="fr-BE"/>
          </a:p>
        </p:txBody>
      </p:sp>
    </p:spTree>
    <p:extLst>
      <p:ext uri="{BB962C8B-B14F-4D97-AF65-F5344CB8AC3E}">
        <p14:creationId xmlns:p14="http://schemas.microsoft.com/office/powerpoint/2010/main" val="15378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400" dirty="0" smtClean="0"/>
          </a:p>
          <a:p>
            <a:endParaRPr lang="nl-BE" sz="1400" dirty="0"/>
          </a:p>
        </p:txBody>
      </p:sp>
      <p:sp>
        <p:nvSpPr>
          <p:cNvPr id="4" name="Tijdelijke aanduiding voor dianummer 3"/>
          <p:cNvSpPr>
            <a:spLocks noGrp="1"/>
          </p:cNvSpPr>
          <p:nvPr>
            <p:ph type="sldNum" sz="quarter" idx="10"/>
          </p:nvPr>
        </p:nvSpPr>
        <p:spPr/>
        <p:txBody>
          <a:bodyPr/>
          <a:lstStyle/>
          <a:p>
            <a:fld id="{CF1A4F50-8576-47E3-B9C1-1AD404AE29BB}" type="slidenum">
              <a:rPr lang="fr-BE" smtClean="0"/>
              <a:t>5</a:t>
            </a:fld>
            <a:endParaRPr lang="fr-BE"/>
          </a:p>
        </p:txBody>
      </p:sp>
      <p:sp>
        <p:nvSpPr>
          <p:cNvPr id="5" name="Tekstvak 4"/>
          <p:cNvSpPr txBox="1"/>
          <p:nvPr/>
        </p:nvSpPr>
        <p:spPr>
          <a:xfrm>
            <a:off x="878557" y="4673759"/>
            <a:ext cx="5328592" cy="959169"/>
          </a:xfrm>
          <a:prstGeom prst="rect">
            <a:avLst/>
          </a:prstGeom>
          <a:noFill/>
        </p:spPr>
        <p:txBody>
          <a:bodyPr wrap="square" rtlCol="0">
            <a:spAutoFit/>
          </a:bodyPr>
          <a:lstStyle/>
          <a:p>
            <a:r>
              <a:rPr lang="en-CA" sz="1400" dirty="0" smtClean="0"/>
              <a:t>But of course bundles have also a possible lock in effect.</a:t>
            </a:r>
          </a:p>
          <a:p>
            <a:r>
              <a:rPr lang="en-CA" sz="1400" dirty="0" smtClean="0"/>
              <a:t>On churn, we notice, there is a clear correlation between the number of services with one operator an the churn rate: the larger the bundle the lower the churn </a:t>
            </a:r>
            <a:endParaRPr lang="en-CA" sz="1400" dirty="0"/>
          </a:p>
        </p:txBody>
      </p:sp>
    </p:spTree>
    <p:extLst>
      <p:ext uri="{BB962C8B-B14F-4D97-AF65-F5344CB8AC3E}">
        <p14:creationId xmlns:p14="http://schemas.microsoft.com/office/powerpoint/2010/main" val="96160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89199"/>
                </a:solidFill>
              </a:rPr>
              <a:t>Major market exits in a challenging environment of strong vertically integrated market players</a:t>
            </a:r>
            <a:endParaRPr lang="nl-BE" sz="1200" dirty="0" smtClean="0">
              <a:solidFill>
                <a:schemeClr val="tx1">
                  <a:lumMod val="50000"/>
                  <a:lumOff val="50000"/>
                </a:schemeClr>
              </a:solidFill>
            </a:endParaRPr>
          </a:p>
          <a:p>
            <a:endParaRPr lang="en-US" dirty="0"/>
          </a:p>
        </p:txBody>
      </p:sp>
      <p:sp>
        <p:nvSpPr>
          <p:cNvPr id="4" name="Slide Number Placeholder 3"/>
          <p:cNvSpPr>
            <a:spLocks noGrp="1"/>
          </p:cNvSpPr>
          <p:nvPr>
            <p:ph type="sldNum" sz="quarter" idx="10"/>
          </p:nvPr>
        </p:nvSpPr>
        <p:spPr/>
        <p:txBody>
          <a:bodyPr/>
          <a:lstStyle/>
          <a:p>
            <a:fld id="{77DEC2E3-6D53-422A-AEE0-9EBF0CC91DBE}" type="slidenum">
              <a:rPr lang="fr-BE" smtClean="0"/>
              <a:t>6</a:t>
            </a:fld>
            <a:endParaRPr lang="fr-BE"/>
          </a:p>
        </p:txBody>
      </p:sp>
    </p:spTree>
    <p:extLst>
      <p:ext uri="{BB962C8B-B14F-4D97-AF65-F5344CB8AC3E}">
        <p14:creationId xmlns:p14="http://schemas.microsoft.com/office/powerpoint/2010/main" val="408066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DEC2E3-6D53-422A-AEE0-9EBF0CC91DBE}" type="slidenum">
              <a:rPr lang="fr-BE" smtClean="0"/>
              <a:t>7</a:t>
            </a:fld>
            <a:endParaRPr lang="fr-BE"/>
          </a:p>
        </p:txBody>
      </p:sp>
    </p:spTree>
    <p:extLst>
      <p:ext uri="{BB962C8B-B14F-4D97-AF65-F5344CB8AC3E}">
        <p14:creationId xmlns:p14="http://schemas.microsoft.com/office/powerpoint/2010/main" val="123205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 chantiers</a:t>
            </a:r>
            <a:r>
              <a:rPr lang="fr-BE" baseline="0" dirty="0" smtClean="0"/>
              <a:t> correspondant aux différentes dimensions qui interviennent dans le choix d’un consommateur.</a:t>
            </a:r>
            <a:endParaRPr lang="fr-BE" dirty="0" smtClean="0"/>
          </a:p>
          <a:p>
            <a:endParaRPr lang="fr-BE" dirty="0" smtClean="0"/>
          </a:p>
          <a:p>
            <a:r>
              <a:rPr lang="fr-BE" dirty="0" smtClean="0"/>
              <a:t>Développement de ces dimensions en 5 projets sur l’information et la transparence: L’IBPT a lancé</a:t>
            </a:r>
            <a:r>
              <a:rPr lang="fr-BE" baseline="0" dirty="0" smtClean="0"/>
              <a:t> les deux premiers outils et il lance aujourd’hui le baromètre de qualité. </a:t>
            </a:r>
          </a:p>
          <a:p>
            <a:endParaRPr lang="fr-BE" baseline="0" dirty="0" smtClean="0"/>
          </a:p>
          <a:p>
            <a:r>
              <a:rPr lang="fr-BE" baseline="0" dirty="0" smtClean="0"/>
              <a:t>L’IBPT travaille également sur la qualité de l’expérience (quelle est la qualité technique perçue par le client) et sur les vitesses de connexion (NB: vitesse de connexion: chantier est déjà bien entamé avec la décision de l’IBPT de 2012, tel que modifiée, qui oblige les opérateur de donner sur leur site web la vitesse théorique pour chaque adresse + pour les services mobiles)</a:t>
            </a:r>
            <a:endParaRPr lang="fr-BE" dirty="0"/>
          </a:p>
        </p:txBody>
      </p:sp>
      <p:sp>
        <p:nvSpPr>
          <p:cNvPr id="4" name="Espace réservé du numéro de diapositive 3"/>
          <p:cNvSpPr>
            <a:spLocks noGrp="1"/>
          </p:cNvSpPr>
          <p:nvPr>
            <p:ph type="sldNum" sz="quarter" idx="10"/>
          </p:nvPr>
        </p:nvSpPr>
        <p:spPr/>
        <p:txBody>
          <a:bodyPr/>
          <a:lstStyle/>
          <a:p>
            <a:fld id="{BE22EF67-C330-4464-9DF9-60572A506D60}" type="slidenum">
              <a:rPr lang="fr-BE"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1446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Ajouter</a:t>
            </a:r>
            <a:r>
              <a:rPr lang="nl-BE" dirty="0" smtClean="0"/>
              <a:t> </a:t>
            </a:r>
            <a:r>
              <a:rPr lang="nl-BE" dirty="0" err="1" smtClean="0"/>
              <a:t>clients</a:t>
            </a:r>
            <a:r>
              <a:rPr lang="nl-BE" dirty="0" smtClean="0"/>
              <a:t> </a:t>
            </a:r>
            <a:r>
              <a:rPr lang="nl-BE" dirty="0" err="1" smtClean="0"/>
              <a:t>analysts</a:t>
            </a:r>
            <a:endParaRPr lang="nl-BE" dirty="0"/>
          </a:p>
        </p:txBody>
      </p:sp>
      <p:sp>
        <p:nvSpPr>
          <p:cNvPr id="4" name="Slide Number Placeholder 3"/>
          <p:cNvSpPr>
            <a:spLocks noGrp="1"/>
          </p:cNvSpPr>
          <p:nvPr>
            <p:ph type="sldNum" sz="quarter" idx="10"/>
          </p:nvPr>
        </p:nvSpPr>
        <p:spPr/>
        <p:txBody>
          <a:bodyPr/>
          <a:lstStyle/>
          <a:p>
            <a:fld id="{77DEC2E3-6D53-422A-AEE0-9EBF0CC91DBE}" type="slidenum">
              <a:rPr lang="fr-BE" smtClean="0"/>
              <a:t>9</a:t>
            </a:fld>
            <a:endParaRPr lang="fr-BE"/>
          </a:p>
        </p:txBody>
      </p:sp>
    </p:spTree>
    <p:extLst>
      <p:ext uri="{BB962C8B-B14F-4D97-AF65-F5344CB8AC3E}">
        <p14:creationId xmlns:p14="http://schemas.microsoft.com/office/powerpoint/2010/main" val="3998976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1" name="Image 20"/>
          <p:cNvPicPr>
            <a:picLocks noChangeAspect="1"/>
          </p:cNvPicPr>
          <p:nvPr userDrawn="1"/>
        </p:nvPicPr>
        <p:blipFill>
          <a:blip r:embed="rId2">
            <a:alphaModFix amt="20000"/>
          </a:blip>
          <a:stretch>
            <a:fillRect/>
          </a:stretch>
        </p:blipFill>
        <p:spPr>
          <a:xfrm>
            <a:off x="6228184" y="4405740"/>
            <a:ext cx="2915816" cy="3190245"/>
          </a:xfrm>
          <a:prstGeom prst="rect">
            <a:avLst/>
          </a:prstGeom>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userDrawn="1"/>
        </p:nvSpPr>
        <p:spPr>
          <a:xfrm>
            <a:off x="0" y="0"/>
            <a:ext cx="9157937" cy="692696"/>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r>
              <a:rPr lang="en-US" noProof="0" dirty="0" smtClean="0">
                <a:latin typeface="Cambria" panose="02040503050406030204" pitchFamily="18" charset="0"/>
              </a:rPr>
              <a:t>		</a:t>
            </a:r>
            <a:r>
              <a:rPr lang="en-US" baseline="0" noProof="0" dirty="0" smtClean="0">
                <a:latin typeface="Cambria" panose="02040503050406030204" pitchFamily="18" charset="0"/>
              </a:rPr>
              <a:t>           </a:t>
            </a:r>
            <a:r>
              <a:rPr lang="en-US" noProof="0" dirty="0" smtClean="0">
                <a:latin typeface="Cambria" panose="02040503050406030204" pitchFamily="18" charset="0"/>
              </a:rPr>
              <a:t>Belgian Institute for postal services and telecommunications</a:t>
            </a:r>
            <a:endParaRPr lang="en-US" noProof="0" dirty="0">
              <a:latin typeface="Cambria" panose="02040503050406030204" pitchFamily="18" charset="0"/>
            </a:endParaRPr>
          </a:p>
        </p:txBody>
      </p:sp>
      <p:pic>
        <p:nvPicPr>
          <p:cNvPr id="17" name="Image 16"/>
          <p:cNvPicPr>
            <a:picLocks noChangeAspect="1"/>
          </p:cNvPicPr>
          <p:nvPr userDrawn="1"/>
        </p:nvPicPr>
        <p:blipFill rotWithShape="1">
          <a:blip r:embed="rId4">
            <a:extLst>
              <a:ext uri="{28A0092B-C50C-407E-A947-70E740481C1C}">
                <a14:useLocalDpi xmlns:a14="http://schemas.microsoft.com/office/drawing/2010/main" val="0"/>
              </a:ext>
            </a:extLst>
          </a:blip>
          <a:srcRect t="13573"/>
          <a:stretch/>
        </p:blipFill>
        <p:spPr>
          <a:xfrm>
            <a:off x="412419" y="-27384"/>
            <a:ext cx="1353374" cy="1754520"/>
          </a:xfrm>
          <a:prstGeom prst="rect">
            <a:avLst/>
          </a:prstGeom>
        </p:spPr>
      </p:pic>
      <p:sp>
        <p:nvSpPr>
          <p:cNvPr id="31" name="Espace réservé du texte 30"/>
          <p:cNvSpPr>
            <a:spLocks noGrp="1"/>
          </p:cNvSpPr>
          <p:nvPr userDrawn="1">
            <p:ph type="body" sz="quarter" idx="10"/>
          </p:nvPr>
        </p:nvSpPr>
        <p:spPr>
          <a:xfrm>
            <a:off x="935496" y="1556793"/>
            <a:ext cx="7452927" cy="1872208"/>
          </a:xfrm>
        </p:spPr>
        <p:txBody>
          <a:bodyPr anchor="b"/>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4400" cap="none" baseline="0">
                <a:solidFill>
                  <a:srgbClr val="FF8100"/>
                </a:solidFill>
              </a:defRPr>
            </a:lvl1pPr>
          </a:lstStyle>
          <a:p>
            <a:pPr lvl="0"/>
            <a:r>
              <a:rPr lang="fr-FR" dirty="0" smtClean="0"/>
              <a:t>Modifiez les styles du texte du masque</a:t>
            </a:r>
          </a:p>
        </p:txBody>
      </p:sp>
      <p:sp>
        <p:nvSpPr>
          <p:cNvPr id="1025" name="Espace réservé du texte 1024"/>
          <p:cNvSpPr>
            <a:spLocks noGrp="1"/>
          </p:cNvSpPr>
          <p:nvPr userDrawn="1">
            <p:ph type="body" sz="quarter" idx="11"/>
          </p:nvPr>
        </p:nvSpPr>
        <p:spPr>
          <a:xfrm>
            <a:off x="935496" y="3500438"/>
            <a:ext cx="7452854" cy="1368722"/>
          </a:xfrm>
        </p:spPr>
        <p:txBody>
          <a:bodyPr/>
          <a:lstStyle>
            <a:lvl1pPr>
              <a:defRPr sz="2800" cap="none" baseline="0">
                <a:solidFill>
                  <a:srgbClr val="7F7F7F"/>
                </a:solidFill>
              </a:defRPr>
            </a:lvl1pPr>
            <a:lvl2pPr marL="457200" indent="0">
              <a:buNone/>
              <a:defRPr/>
            </a:lvl2pPr>
          </a:lstStyle>
          <a:p>
            <a:pPr lvl="0"/>
            <a:r>
              <a:rPr lang="fr-FR" dirty="0" smtClean="0"/>
              <a:t>Modifiez les styles du texte du masque</a:t>
            </a:r>
          </a:p>
        </p:txBody>
      </p:sp>
      <p:sp>
        <p:nvSpPr>
          <p:cNvPr id="1028" name="Espace réservé du texte 1027"/>
          <p:cNvSpPr>
            <a:spLocks noGrp="1"/>
          </p:cNvSpPr>
          <p:nvPr userDrawn="1">
            <p:ph type="body" sz="quarter" idx="12"/>
          </p:nvPr>
        </p:nvSpPr>
        <p:spPr>
          <a:xfrm>
            <a:off x="935038" y="4941888"/>
            <a:ext cx="3636962" cy="14938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i="1"/>
            </a:lvl1pPr>
          </a:lstStyle>
          <a:p>
            <a:pPr lvl="0"/>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lvl="0"/>
            <a:endParaRPr lang="fr-BE" dirty="0"/>
          </a:p>
        </p:txBody>
      </p:sp>
      <p:grpSp>
        <p:nvGrpSpPr>
          <p:cNvPr id="30" name="Groupe 29"/>
          <p:cNvGrpSpPr/>
          <p:nvPr userDrawn="1"/>
        </p:nvGrpSpPr>
        <p:grpSpPr>
          <a:xfrm>
            <a:off x="28199" y="6381328"/>
            <a:ext cx="9109732" cy="484592"/>
            <a:chOff x="28199" y="6381328"/>
            <a:chExt cx="9109732" cy="484592"/>
          </a:xfrm>
        </p:grpSpPr>
        <p:grpSp>
          <p:nvGrpSpPr>
            <p:cNvPr id="32" name="Groupe 19"/>
            <p:cNvGrpSpPr/>
            <p:nvPr userDrawn="1"/>
          </p:nvGrpSpPr>
          <p:grpSpPr>
            <a:xfrm flipV="1">
              <a:off x="35496" y="6721904"/>
              <a:ext cx="9102435" cy="144016"/>
              <a:chOff x="28199" y="6669360"/>
              <a:chExt cx="9102435" cy="169200"/>
            </a:xfrm>
          </p:grpSpPr>
          <p:sp>
            <p:nvSpPr>
              <p:cNvPr id="39" name="Rectangle 38"/>
              <p:cNvSpPr/>
              <p:nvPr/>
            </p:nvSpPr>
            <p:spPr>
              <a:xfrm>
                <a:off x="28199" y="6669360"/>
                <a:ext cx="1800000" cy="169200"/>
              </a:xfrm>
              <a:prstGeom prst="rect">
                <a:avLst/>
              </a:prstGeom>
              <a:solidFill>
                <a:srgbClr val="FF9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p:cNvSpPr/>
              <p:nvPr/>
            </p:nvSpPr>
            <p:spPr>
              <a:xfrm>
                <a:off x="7330634" y="6669360"/>
                <a:ext cx="1800000" cy="169200"/>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Rectangle 40"/>
              <p:cNvSpPr/>
              <p:nvPr/>
            </p:nvSpPr>
            <p:spPr>
              <a:xfrm>
                <a:off x="5505695" y="6669360"/>
                <a:ext cx="1800000" cy="169200"/>
              </a:xfrm>
              <a:prstGeom prst="rect">
                <a:avLst/>
              </a:prstGeom>
              <a:solidFill>
                <a:srgbClr val="499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ectangle 41"/>
              <p:cNvSpPr/>
              <p:nvPr/>
            </p:nvSpPr>
            <p:spPr>
              <a:xfrm>
                <a:off x="3678112" y="6669360"/>
                <a:ext cx="1800000" cy="169200"/>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1849275" y="6669360"/>
                <a:ext cx="1800000" cy="169200"/>
              </a:xfrm>
              <a:prstGeom prst="rect">
                <a:avLst/>
              </a:prstGeom>
              <a:solidFill>
                <a:srgbClr val="EF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33" name="Groupe 32"/>
            <p:cNvGrpSpPr/>
            <p:nvPr userDrawn="1"/>
          </p:nvGrpSpPr>
          <p:grpSpPr>
            <a:xfrm>
              <a:off x="28199" y="6381328"/>
              <a:ext cx="1879505" cy="481918"/>
              <a:chOff x="28199" y="6381328"/>
              <a:chExt cx="1879505" cy="481918"/>
            </a:xfrm>
          </p:grpSpPr>
          <p:sp>
            <p:nvSpPr>
              <p:cNvPr id="34" name="Titre 2"/>
              <p:cNvSpPr txBox="1">
                <a:spLocks/>
              </p:cNvSpPr>
              <p:nvPr/>
            </p:nvSpPr>
            <p:spPr>
              <a:xfrm>
                <a:off x="72008" y="6525344"/>
                <a:ext cx="1835696" cy="2880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600" b="1" dirty="0" smtClean="0">
                    <a:solidFill>
                      <a:schemeClr val="bg1"/>
                    </a:solidFill>
                    <a:latin typeface="Calibri" panose="020F0502020204030204" pitchFamily="34" charset="0"/>
                  </a:rPr>
                  <a:t>Télécom</a:t>
                </a:r>
                <a:endParaRPr lang="fr-BE" sz="1600" b="1" dirty="0">
                  <a:solidFill>
                    <a:schemeClr val="bg1"/>
                  </a:solidFill>
                  <a:latin typeface="Calibri" panose="020F0502020204030204" pitchFamily="34" charset="0"/>
                </a:endParaRPr>
              </a:p>
            </p:txBody>
          </p:sp>
          <p:grpSp>
            <p:nvGrpSpPr>
              <p:cNvPr id="35" name="Groupe 34"/>
              <p:cNvGrpSpPr/>
              <p:nvPr userDrawn="1"/>
            </p:nvGrpSpPr>
            <p:grpSpPr>
              <a:xfrm>
                <a:off x="28199" y="6381328"/>
                <a:ext cx="1879505" cy="481918"/>
                <a:chOff x="28199" y="6381328"/>
                <a:chExt cx="1879505" cy="481918"/>
              </a:xfrm>
            </p:grpSpPr>
            <p:sp>
              <p:nvSpPr>
                <p:cNvPr id="36" name="Rectangle 35"/>
                <p:cNvSpPr/>
                <p:nvPr/>
              </p:nvSpPr>
              <p:spPr>
                <a:xfrm>
                  <a:off x="28199" y="6453336"/>
                  <a:ext cx="1800000" cy="409910"/>
                </a:xfrm>
                <a:prstGeom prst="rect">
                  <a:avLst/>
                </a:prstGeom>
                <a:solidFill>
                  <a:srgbClr val="FF790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accent6">
                        <a:lumMod val="75000"/>
                      </a:schemeClr>
                    </a:solidFill>
                  </a:endParaRPr>
                </a:p>
              </p:txBody>
            </p:sp>
            <p:sp>
              <p:nvSpPr>
                <p:cNvPr id="37" name="Titre 2"/>
                <p:cNvSpPr txBox="1">
                  <a:spLocks/>
                </p:cNvSpPr>
                <p:nvPr/>
              </p:nvSpPr>
              <p:spPr>
                <a:xfrm>
                  <a:off x="72008" y="6381328"/>
                  <a:ext cx="1835696" cy="2880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600" b="1" dirty="0" smtClean="0">
                      <a:solidFill>
                        <a:schemeClr val="bg1"/>
                      </a:solidFill>
                      <a:latin typeface="Calibri" panose="020F0502020204030204" pitchFamily="34" charset="0"/>
                    </a:rPr>
                    <a:t>Telecom</a:t>
                  </a:r>
                  <a:endParaRPr lang="fr-BE" sz="1600" b="1" dirty="0">
                    <a:solidFill>
                      <a:schemeClr val="bg1"/>
                    </a:solidFill>
                    <a:latin typeface="Calibri" panose="020F0502020204030204" pitchFamily="34" charset="0"/>
                  </a:endParaRPr>
                </a:p>
              </p:txBody>
            </p:sp>
            <p:pic>
              <p:nvPicPr>
                <p:cNvPr id="38" name="Image 37"/>
                <p:cNvPicPr>
                  <a:picLocks noChangeAspect="1"/>
                </p:cNvPicPr>
                <p:nvPr/>
              </p:nvPicPr>
              <p:blipFill>
                <a:blip r:embed="rId5"/>
                <a:stretch>
                  <a:fillRect/>
                </a:stretch>
              </p:blipFill>
              <p:spPr>
                <a:xfrm>
                  <a:off x="315631" y="6453336"/>
                  <a:ext cx="223921" cy="244996"/>
                </a:xfrm>
                <a:prstGeom prst="rect">
                  <a:avLst/>
                </a:prstGeom>
              </p:spPr>
            </p:pic>
          </p:grpSp>
        </p:grpSp>
      </p:grpSp>
    </p:spTree>
    <p:extLst>
      <p:ext uri="{BB962C8B-B14F-4D97-AF65-F5344CB8AC3E}">
        <p14:creationId xmlns:p14="http://schemas.microsoft.com/office/powerpoint/2010/main" val="25490680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14"/>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20253597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1" name="Image 20"/>
          <p:cNvPicPr>
            <a:picLocks noChangeAspect="1"/>
          </p:cNvPicPr>
          <p:nvPr userDrawn="1"/>
        </p:nvPicPr>
        <p:blipFill>
          <a:blip r:embed="rId2">
            <a:alphaModFix amt="20000"/>
          </a:blip>
          <a:stretch>
            <a:fillRect/>
          </a:stretch>
        </p:blipFill>
        <p:spPr>
          <a:xfrm>
            <a:off x="6228184" y="4405740"/>
            <a:ext cx="2915816" cy="3190245"/>
          </a:xfrm>
          <a:prstGeom prst="rect">
            <a:avLst/>
          </a:prstGeom>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userDrawn="1"/>
        </p:nvSpPr>
        <p:spPr>
          <a:xfrm>
            <a:off x="0" y="0"/>
            <a:ext cx="9157937" cy="692696"/>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r>
              <a:rPr lang="en-US" noProof="0" dirty="0" smtClean="0">
                <a:latin typeface="Cambria" panose="02040503050406030204" pitchFamily="18" charset="0"/>
              </a:rPr>
              <a:t>		</a:t>
            </a:r>
            <a:r>
              <a:rPr lang="en-US" baseline="0" noProof="0" dirty="0" smtClean="0">
                <a:latin typeface="Cambria" panose="02040503050406030204" pitchFamily="18" charset="0"/>
              </a:rPr>
              <a:t>           </a:t>
            </a:r>
            <a:r>
              <a:rPr lang="en-US" noProof="0" dirty="0" smtClean="0">
                <a:latin typeface="Cambria" panose="02040503050406030204" pitchFamily="18" charset="0"/>
              </a:rPr>
              <a:t>Belgian Institute for postal services and telecommunications</a:t>
            </a:r>
            <a:endParaRPr lang="en-US" noProof="0" dirty="0">
              <a:latin typeface="Cambria" panose="02040503050406030204" pitchFamily="18" charset="0"/>
            </a:endParaRPr>
          </a:p>
        </p:txBody>
      </p:sp>
      <p:pic>
        <p:nvPicPr>
          <p:cNvPr id="17" name="Image 16"/>
          <p:cNvPicPr>
            <a:picLocks noChangeAspect="1"/>
          </p:cNvPicPr>
          <p:nvPr userDrawn="1"/>
        </p:nvPicPr>
        <p:blipFill rotWithShape="1">
          <a:blip r:embed="rId4">
            <a:extLst>
              <a:ext uri="{28A0092B-C50C-407E-A947-70E740481C1C}">
                <a14:useLocalDpi xmlns:a14="http://schemas.microsoft.com/office/drawing/2010/main" val="0"/>
              </a:ext>
            </a:extLst>
          </a:blip>
          <a:srcRect t="13573"/>
          <a:stretch/>
        </p:blipFill>
        <p:spPr>
          <a:xfrm>
            <a:off x="412419" y="-27384"/>
            <a:ext cx="1353374" cy="1754520"/>
          </a:xfrm>
          <a:prstGeom prst="rect">
            <a:avLst/>
          </a:prstGeom>
        </p:spPr>
      </p:pic>
      <p:sp>
        <p:nvSpPr>
          <p:cNvPr id="31" name="Espace réservé du texte 30"/>
          <p:cNvSpPr>
            <a:spLocks noGrp="1"/>
          </p:cNvSpPr>
          <p:nvPr userDrawn="1">
            <p:ph type="body" sz="quarter" idx="10"/>
          </p:nvPr>
        </p:nvSpPr>
        <p:spPr>
          <a:xfrm>
            <a:off x="935496" y="1556793"/>
            <a:ext cx="7452927" cy="1872208"/>
          </a:xfrm>
        </p:spPr>
        <p:txBody>
          <a:bodyPr anchor="b"/>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4400" cap="none" baseline="0">
                <a:solidFill>
                  <a:srgbClr val="FF8100"/>
                </a:solidFill>
              </a:defRPr>
            </a:lvl1pPr>
          </a:lstStyle>
          <a:p>
            <a:pPr lvl="0"/>
            <a:r>
              <a:rPr lang="fr-FR" dirty="0" smtClean="0"/>
              <a:t>Modifiez les styles du texte du masque</a:t>
            </a:r>
          </a:p>
        </p:txBody>
      </p:sp>
      <p:sp>
        <p:nvSpPr>
          <p:cNvPr id="1025" name="Espace réservé du texte 1024"/>
          <p:cNvSpPr>
            <a:spLocks noGrp="1"/>
          </p:cNvSpPr>
          <p:nvPr userDrawn="1">
            <p:ph type="body" sz="quarter" idx="11"/>
          </p:nvPr>
        </p:nvSpPr>
        <p:spPr>
          <a:xfrm>
            <a:off x="935496" y="3500438"/>
            <a:ext cx="7452854" cy="1368722"/>
          </a:xfrm>
        </p:spPr>
        <p:txBody>
          <a:bodyPr/>
          <a:lstStyle>
            <a:lvl1pPr>
              <a:defRPr sz="2800" cap="none" baseline="0">
                <a:solidFill>
                  <a:srgbClr val="7F7F7F"/>
                </a:solidFill>
              </a:defRPr>
            </a:lvl1pPr>
            <a:lvl2pPr marL="457200" indent="0">
              <a:buNone/>
              <a:defRPr/>
            </a:lvl2pPr>
          </a:lstStyle>
          <a:p>
            <a:pPr lvl="0"/>
            <a:r>
              <a:rPr lang="fr-FR" dirty="0" smtClean="0"/>
              <a:t>Modifiez les styles du texte du masque</a:t>
            </a:r>
          </a:p>
        </p:txBody>
      </p:sp>
      <p:sp>
        <p:nvSpPr>
          <p:cNvPr id="1028" name="Espace réservé du texte 1027"/>
          <p:cNvSpPr>
            <a:spLocks noGrp="1"/>
          </p:cNvSpPr>
          <p:nvPr userDrawn="1">
            <p:ph type="body" sz="quarter" idx="12"/>
          </p:nvPr>
        </p:nvSpPr>
        <p:spPr>
          <a:xfrm>
            <a:off x="935038" y="4941888"/>
            <a:ext cx="3636962" cy="14938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i="1"/>
            </a:lvl1pPr>
          </a:lstStyle>
          <a:p>
            <a:pPr lvl="0"/>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BE" dirty="0" smtClean="0"/>
              <a:t>Modifiez les styles du texte du masque</a:t>
            </a:r>
          </a:p>
          <a:p>
            <a:pPr lvl="0"/>
            <a:endParaRPr lang="fr-BE" dirty="0"/>
          </a:p>
        </p:txBody>
      </p:sp>
      <p:grpSp>
        <p:nvGrpSpPr>
          <p:cNvPr id="30" name="Groupe 29"/>
          <p:cNvGrpSpPr/>
          <p:nvPr userDrawn="1"/>
        </p:nvGrpSpPr>
        <p:grpSpPr>
          <a:xfrm>
            <a:off x="28199" y="6381328"/>
            <a:ext cx="9109732" cy="484592"/>
            <a:chOff x="28199" y="6381328"/>
            <a:chExt cx="9109732" cy="484592"/>
          </a:xfrm>
        </p:grpSpPr>
        <p:grpSp>
          <p:nvGrpSpPr>
            <p:cNvPr id="32" name="Groupe 19"/>
            <p:cNvGrpSpPr/>
            <p:nvPr userDrawn="1"/>
          </p:nvGrpSpPr>
          <p:grpSpPr>
            <a:xfrm flipV="1">
              <a:off x="35496" y="6721904"/>
              <a:ext cx="9102435" cy="144016"/>
              <a:chOff x="28199" y="6669360"/>
              <a:chExt cx="9102435" cy="169200"/>
            </a:xfrm>
          </p:grpSpPr>
          <p:sp>
            <p:nvSpPr>
              <p:cNvPr id="39" name="Rectangle 38"/>
              <p:cNvSpPr/>
              <p:nvPr/>
            </p:nvSpPr>
            <p:spPr>
              <a:xfrm>
                <a:off x="28199" y="6669360"/>
                <a:ext cx="1800000" cy="169200"/>
              </a:xfrm>
              <a:prstGeom prst="rect">
                <a:avLst/>
              </a:prstGeom>
              <a:solidFill>
                <a:srgbClr val="FF9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Rectangle 39"/>
              <p:cNvSpPr/>
              <p:nvPr/>
            </p:nvSpPr>
            <p:spPr>
              <a:xfrm>
                <a:off x="7330634" y="6669360"/>
                <a:ext cx="1800000" cy="169200"/>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Rectangle 40"/>
              <p:cNvSpPr/>
              <p:nvPr/>
            </p:nvSpPr>
            <p:spPr>
              <a:xfrm>
                <a:off x="5505695" y="6669360"/>
                <a:ext cx="1800000" cy="169200"/>
              </a:xfrm>
              <a:prstGeom prst="rect">
                <a:avLst/>
              </a:prstGeom>
              <a:solidFill>
                <a:srgbClr val="499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ectangle 41"/>
              <p:cNvSpPr/>
              <p:nvPr/>
            </p:nvSpPr>
            <p:spPr>
              <a:xfrm>
                <a:off x="3678112" y="6669360"/>
                <a:ext cx="1800000" cy="169200"/>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1849275" y="6669360"/>
                <a:ext cx="1800000" cy="169200"/>
              </a:xfrm>
              <a:prstGeom prst="rect">
                <a:avLst/>
              </a:prstGeom>
              <a:solidFill>
                <a:srgbClr val="EF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33" name="Groupe 32"/>
            <p:cNvGrpSpPr/>
            <p:nvPr userDrawn="1"/>
          </p:nvGrpSpPr>
          <p:grpSpPr>
            <a:xfrm>
              <a:off x="28199" y="6381328"/>
              <a:ext cx="1879505" cy="481918"/>
              <a:chOff x="28199" y="6381328"/>
              <a:chExt cx="1879505" cy="481918"/>
            </a:xfrm>
          </p:grpSpPr>
          <p:sp>
            <p:nvSpPr>
              <p:cNvPr id="34" name="Titre 2"/>
              <p:cNvSpPr txBox="1">
                <a:spLocks/>
              </p:cNvSpPr>
              <p:nvPr/>
            </p:nvSpPr>
            <p:spPr>
              <a:xfrm>
                <a:off x="72008" y="6525344"/>
                <a:ext cx="1835696" cy="2880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600" b="1" dirty="0" smtClean="0">
                    <a:solidFill>
                      <a:schemeClr val="bg1"/>
                    </a:solidFill>
                    <a:latin typeface="Calibri" panose="020F0502020204030204" pitchFamily="34" charset="0"/>
                  </a:rPr>
                  <a:t>Télécom</a:t>
                </a:r>
                <a:endParaRPr lang="fr-BE" sz="1600" b="1" dirty="0">
                  <a:solidFill>
                    <a:schemeClr val="bg1"/>
                  </a:solidFill>
                  <a:latin typeface="Calibri" panose="020F0502020204030204" pitchFamily="34" charset="0"/>
                </a:endParaRPr>
              </a:p>
            </p:txBody>
          </p:sp>
          <p:grpSp>
            <p:nvGrpSpPr>
              <p:cNvPr id="35" name="Groupe 34"/>
              <p:cNvGrpSpPr/>
              <p:nvPr userDrawn="1"/>
            </p:nvGrpSpPr>
            <p:grpSpPr>
              <a:xfrm>
                <a:off x="28199" y="6381328"/>
                <a:ext cx="1879505" cy="481918"/>
                <a:chOff x="28199" y="6381328"/>
                <a:chExt cx="1879505" cy="481918"/>
              </a:xfrm>
            </p:grpSpPr>
            <p:sp>
              <p:nvSpPr>
                <p:cNvPr id="36" name="Rectangle 35"/>
                <p:cNvSpPr/>
                <p:nvPr/>
              </p:nvSpPr>
              <p:spPr>
                <a:xfrm>
                  <a:off x="28199" y="6453336"/>
                  <a:ext cx="1800000" cy="409910"/>
                </a:xfrm>
                <a:prstGeom prst="rect">
                  <a:avLst/>
                </a:prstGeom>
                <a:solidFill>
                  <a:srgbClr val="FF790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accent6">
                        <a:lumMod val="75000"/>
                      </a:schemeClr>
                    </a:solidFill>
                  </a:endParaRPr>
                </a:p>
              </p:txBody>
            </p:sp>
            <p:sp>
              <p:nvSpPr>
                <p:cNvPr id="37" name="Titre 2"/>
                <p:cNvSpPr txBox="1">
                  <a:spLocks/>
                </p:cNvSpPr>
                <p:nvPr/>
              </p:nvSpPr>
              <p:spPr>
                <a:xfrm>
                  <a:off x="72008" y="6381328"/>
                  <a:ext cx="1835696" cy="2880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600" b="1" dirty="0" smtClean="0">
                      <a:solidFill>
                        <a:schemeClr val="bg1"/>
                      </a:solidFill>
                      <a:latin typeface="Calibri" panose="020F0502020204030204" pitchFamily="34" charset="0"/>
                    </a:rPr>
                    <a:t>Telecom</a:t>
                  </a:r>
                  <a:endParaRPr lang="fr-BE" sz="1600" b="1" dirty="0">
                    <a:solidFill>
                      <a:schemeClr val="bg1"/>
                    </a:solidFill>
                    <a:latin typeface="Calibri" panose="020F0502020204030204" pitchFamily="34" charset="0"/>
                  </a:endParaRPr>
                </a:p>
              </p:txBody>
            </p:sp>
            <p:pic>
              <p:nvPicPr>
                <p:cNvPr id="38" name="Image 37"/>
                <p:cNvPicPr>
                  <a:picLocks noChangeAspect="1"/>
                </p:cNvPicPr>
                <p:nvPr/>
              </p:nvPicPr>
              <p:blipFill>
                <a:blip r:embed="rId5"/>
                <a:stretch>
                  <a:fillRect/>
                </a:stretch>
              </p:blipFill>
              <p:spPr>
                <a:xfrm>
                  <a:off x="315631" y="6453336"/>
                  <a:ext cx="223921" cy="244996"/>
                </a:xfrm>
                <a:prstGeom prst="rect">
                  <a:avLst/>
                </a:prstGeom>
              </p:spPr>
            </p:pic>
          </p:grpSp>
        </p:grpSp>
      </p:grpSp>
    </p:spTree>
    <p:extLst>
      <p:ext uri="{BB962C8B-B14F-4D97-AF65-F5344CB8AC3E}">
        <p14:creationId xmlns:p14="http://schemas.microsoft.com/office/powerpoint/2010/main" val="33947387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DAD1EDF5-7397-430C-8715-2D293172C588}" type="datetimeFigureOut">
              <a:rPr lang="nl-BE" smtClean="0"/>
              <a:t>29/09/2017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213537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AD1EDF5-7397-430C-8715-2D293172C588}" type="datetimeFigureOut">
              <a:rPr lang="nl-BE" smtClean="0"/>
              <a:t>29/09/2017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4064931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AD1EDF5-7397-430C-8715-2D293172C588}" type="datetimeFigureOut">
              <a:rPr lang="nl-BE" smtClean="0"/>
              <a:t>29/09/2017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4164039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AD1EDF5-7397-430C-8715-2D293172C588}" type="datetimeFigureOut">
              <a:rPr lang="nl-BE" smtClean="0"/>
              <a:t>29/09/2017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313627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AD1EDF5-7397-430C-8715-2D293172C588}" type="datetimeFigureOut">
              <a:rPr lang="nl-BE" smtClean="0"/>
              <a:t>29/09/2017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223618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AD1EDF5-7397-430C-8715-2D293172C588}" type="datetimeFigureOut">
              <a:rPr lang="nl-BE" smtClean="0"/>
              <a:t>29/09/2017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268868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D1EDF5-7397-430C-8715-2D293172C588}" type="datetimeFigureOut">
              <a:rPr lang="nl-BE" smtClean="0"/>
              <a:t>29/09/2017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117464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D1EDF5-7397-430C-8715-2D293172C588}" type="datetimeFigureOut">
              <a:rPr lang="nl-BE" smtClean="0"/>
              <a:t>29/09/2017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258739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3710923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D1EDF5-7397-430C-8715-2D293172C588}" type="datetimeFigureOut">
              <a:rPr lang="nl-BE" smtClean="0"/>
              <a:t>29/09/2017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132727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AD1EDF5-7397-430C-8715-2D293172C588}" type="datetimeFigureOut">
              <a:rPr lang="nl-BE" smtClean="0"/>
              <a:t>29/09/2017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206372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AD1EDF5-7397-430C-8715-2D293172C588}" type="datetimeFigureOut">
              <a:rPr lang="nl-BE" smtClean="0"/>
              <a:t>29/09/2017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74BA1B-FB24-4B5C-BDA9-ABFEC1365F1B}" type="slidenum">
              <a:rPr lang="nl-BE" smtClean="0"/>
              <a:t>‹#›</a:t>
            </a:fld>
            <a:endParaRPr lang="nl-BE"/>
          </a:p>
        </p:txBody>
      </p:sp>
    </p:spTree>
    <p:extLst>
      <p:ext uri="{BB962C8B-B14F-4D97-AF65-F5344CB8AC3E}">
        <p14:creationId xmlns:p14="http://schemas.microsoft.com/office/powerpoint/2010/main" val="113561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862225DA-D82F-4075-9439-0BEE4CE47151}" type="datetime1">
              <a:rPr lang="fr-BE" smtClean="0">
                <a:solidFill>
                  <a:prstClr val="black">
                    <a:tint val="75000"/>
                  </a:prstClr>
                </a:solidFill>
              </a:rPr>
              <a:pPr/>
              <a:t>29/09/2017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dirty="0" smtClean="0">
                <a:solidFill>
                  <a:prstClr val="black">
                    <a:tint val="75000"/>
                  </a:prstClr>
                </a:solidFill>
              </a:rPr>
              <a:t>Fixed and wireless broadband mapping in Belgium</a:t>
            </a:r>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9962462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88C2EB7-4367-4F61-84BB-062A481D787C}" type="datetime1">
              <a:rPr lang="fr-BE" smtClean="0">
                <a:solidFill>
                  <a:prstClr val="black">
                    <a:tint val="75000"/>
                  </a:prstClr>
                </a:solidFill>
              </a:rPr>
              <a:pPr/>
              <a:t>29/09/2017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1420653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3211D66-738C-4BF4-9175-60656AAC184D}" type="datetime1">
              <a:rPr lang="fr-BE" smtClean="0">
                <a:solidFill>
                  <a:prstClr val="black">
                    <a:tint val="75000"/>
                  </a:prstClr>
                </a:solidFill>
              </a:rPr>
              <a:pPr/>
              <a:t>29/09/2017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29264382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2D66DE6-989D-4603-9226-C9C11751E2B2}" type="datetime1">
              <a:rPr lang="fr-BE" smtClean="0">
                <a:solidFill>
                  <a:prstClr val="black">
                    <a:tint val="75000"/>
                  </a:prstClr>
                </a:solidFill>
              </a:rPr>
              <a:pPr/>
              <a:t>29/09/2017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2948296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D4E5F4DE-C845-402B-9FB2-91C14C9B54BE}" type="datetime1">
              <a:rPr lang="fr-BE" smtClean="0">
                <a:solidFill>
                  <a:prstClr val="black">
                    <a:tint val="75000"/>
                  </a:prstClr>
                </a:solidFill>
              </a:rPr>
              <a:pPr/>
              <a:t>29/09/2017</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40113625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286B936-B0DC-4E8E-895E-7CCA42557534}" type="datetime1">
              <a:rPr lang="fr-BE" smtClean="0">
                <a:solidFill>
                  <a:prstClr val="black">
                    <a:tint val="75000"/>
                  </a:prstClr>
                </a:solidFill>
              </a:rPr>
              <a:pPr/>
              <a:t>29/09/2017</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415818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940991-3F1C-4E50-B5DE-C76278E83AE5}" type="datetime1">
              <a:rPr lang="fr-BE" smtClean="0">
                <a:solidFill>
                  <a:prstClr val="black">
                    <a:tint val="75000"/>
                  </a:prstClr>
                </a:solidFill>
              </a:rPr>
              <a:pPr/>
              <a:t>29/09/2017</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69444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pic>
        <p:nvPicPr>
          <p:cNvPr id="15" name="Image 14"/>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37361920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70AF56-D26C-4CA1-AFCE-01133A3F6A56}" type="datetime1">
              <a:rPr lang="fr-BE" smtClean="0">
                <a:solidFill>
                  <a:prstClr val="black">
                    <a:tint val="75000"/>
                  </a:prstClr>
                </a:solidFill>
              </a:rPr>
              <a:pPr/>
              <a:t>29/09/2017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2407412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B0F8F0-17DC-4E92-A432-192565EB444A}" type="datetime1">
              <a:rPr lang="fr-BE" smtClean="0">
                <a:solidFill>
                  <a:prstClr val="black">
                    <a:tint val="75000"/>
                  </a:prstClr>
                </a:solidFill>
              </a:rPr>
              <a:pPr/>
              <a:t>29/09/2017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173825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F683D43-45C3-40D0-97A6-EFB6F8E94952}" type="datetime1">
              <a:rPr lang="fr-BE" smtClean="0">
                <a:solidFill>
                  <a:prstClr val="black">
                    <a:tint val="75000"/>
                  </a:prstClr>
                </a:solidFill>
              </a:rPr>
              <a:pPr/>
              <a:t>29/09/2017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3657641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41827AC-591B-458E-BB56-7152E8F77045}" type="datetime1">
              <a:rPr lang="fr-BE" smtClean="0">
                <a:solidFill>
                  <a:prstClr val="black">
                    <a:tint val="75000"/>
                  </a:prstClr>
                </a:solidFill>
              </a:rPr>
              <a:pPr/>
              <a:t>29/09/2017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Analyse des contributions et proposition d’un socle commun</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Tree>
    <p:extLst>
      <p:ext uri="{BB962C8B-B14F-4D97-AF65-F5344CB8AC3E}">
        <p14:creationId xmlns:p14="http://schemas.microsoft.com/office/powerpoint/2010/main" val="596115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userDrawn="1"/>
        </p:nvGrpSpPr>
        <p:grpSpPr>
          <a:xfrm>
            <a:off x="35496" y="6381328"/>
            <a:ext cx="9122441" cy="504056"/>
            <a:chOff x="35496" y="6381328"/>
            <a:chExt cx="9122441" cy="504056"/>
          </a:xfrm>
        </p:grpSpPr>
        <p:grpSp>
          <p:nvGrpSpPr>
            <p:cNvPr id="8" name="Groupe 19"/>
            <p:cNvGrpSpPr/>
            <p:nvPr userDrawn="1"/>
          </p:nvGrpSpPr>
          <p:grpSpPr>
            <a:xfrm flipV="1">
              <a:off x="35496" y="6721904"/>
              <a:ext cx="9102435" cy="144016"/>
              <a:chOff x="28199" y="6669360"/>
              <a:chExt cx="9102435" cy="169200"/>
            </a:xfrm>
          </p:grpSpPr>
          <p:sp>
            <p:nvSpPr>
              <p:cNvPr id="12" name="Rectangle 11"/>
              <p:cNvSpPr/>
              <p:nvPr/>
            </p:nvSpPr>
            <p:spPr>
              <a:xfrm>
                <a:off x="28199" y="6669360"/>
                <a:ext cx="1800000" cy="169200"/>
              </a:xfrm>
              <a:prstGeom prst="rect">
                <a:avLst/>
              </a:prstGeom>
              <a:solidFill>
                <a:srgbClr val="FF9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3" name="Rectangle 12"/>
              <p:cNvSpPr/>
              <p:nvPr/>
            </p:nvSpPr>
            <p:spPr>
              <a:xfrm>
                <a:off x="7330634" y="6669360"/>
                <a:ext cx="1800000" cy="169200"/>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4" name="Rectangle 13"/>
              <p:cNvSpPr/>
              <p:nvPr/>
            </p:nvSpPr>
            <p:spPr>
              <a:xfrm>
                <a:off x="5505695" y="6669360"/>
                <a:ext cx="1800000" cy="169200"/>
              </a:xfrm>
              <a:prstGeom prst="rect">
                <a:avLst/>
              </a:prstGeom>
              <a:solidFill>
                <a:srgbClr val="499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5" name="Rectangle 14"/>
              <p:cNvSpPr/>
              <p:nvPr/>
            </p:nvSpPr>
            <p:spPr>
              <a:xfrm>
                <a:off x="3678112" y="6669360"/>
                <a:ext cx="1800000" cy="169200"/>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6" name="Rectangle 15"/>
              <p:cNvSpPr/>
              <p:nvPr/>
            </p:nvSpPr>
            <p:spPr>
              <a:xfrm>
                <a:off x="1849275" y="6669360"/>
                <a:ext cx="1800000" cy="169200"/>
              </a:xfrm>
              <a:prstGeom prst="rect">
                <a:avLst/>
              </a:prstGeom>
              <a:solidFill>
                <a:srgbClr val="EF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grpSp>
        <p:sp>
          <p:nvSpPr>
            <p:cNvPr id="9" name="Rectangle 8"/>
            <p:cNvSpPr/>
            <p:nvPr userDrawn="1"/>
          </p:nvSpPr>
          <p:spPr>
            <a:xfrm>
              <a:off x="7308304" y="6435974"/>
              <a:ext cx="1836000" cy="449410"/>
            </a:xfrm>
            <a:prstGeom prst="rect">
              <a:avLst/>
            </a:prstGeom>
            <a:solidFill>
              <a:srgbClr val="58919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0" name="Titre 2"/>
            <p:cNvSpPr txBox="1">
              <a:spLocks/>
            </p:cNvSpPr>
            <p:nvPr userDrawn="1"/>
          </p:nvSpPr>
          <p:spPr>
            <a:xfrm>
              <a:off x="7432424" y="6381328"/>
              <a:ext cx="1725513" cy="2247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600" b="1" dirty="0" smtClean="0">
                  <a:solidFill>
                    <a:prstClr val="white"/>
                  </a:solidFill>
                </a:rPr>
                <a:t>BIPT</a:t>
              </a:r>
              <a:endParaRPr lang="en-GB" sz="1600" b="1" dirty="0">
                <a:solidFill>
                  <a:prstClr val="white"/>
                </a:solidFill>
              </a:endParaRP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578" y="6435974"/>
              <a:ext cx="293982" cy="285930"/>
            </a:xfrm>
            <a:prstGeom prst="rect">
              <a:avLst/>
            </a:prstGeom>
          </p:spPr>
        </p:pic>
      </p:grpSp>
      <p:pic>
        <p:nvPicPr>
          <p:cNvPr id="19" name="Imag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0964" y="3789040"/>
            <a:ext cx="4023036" cy="2638528"/>
          </a:xfrm>
          <a:prstGeom prst="rect">
            <a:avLst/>
          </a:prstGeom>
        </p:spPr>
      </p:pic>
      <p:sp>
        <p:nvSpPr>
          <p:cNvPr id="20" name="Rectangle 19"/>
          <p:cNvSpPr/>
          <p:nvPr userDrawn="1"/>
        </p:nvSpPr>
        <p:spPr>
          <a:xfrm>
            <a:off x="0" y="0"/>
            <a:ext cx="9157937" cy="692696"/>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solidFill>
                  <a:prstClr val="white"/>
                </a:solidFill>
              </a:rPr>
              <a:t>		</a:t>
            </a:r>
            <a:r>
              <a:rPr dirty="0" smtClean="0">
                <a:solidFill>
                  <a:prstClr val="white"/>
                </a:solidFill>
              </a:rPr>
              <a:t>           </a:t>
            </a:r>
            <a:r>
              <a:rPr lang="en-US" dirty="0" smtClean="0">
                <a:solidFill>
                  <a:prstClr val="white"/>
                </a:solidFill>
                <a:latin typeface="Cambria" panose="02040503050406030204" pitchFamily="18" charset="0"/>
              </a:rPr>
              <a:t>Belgian Institute for Postal Services and Telecommunications</a:t>
            </a:r>
            <a:endParaRPr lang="en-GB" dirty="0">
              <a:solidFill>
                <a:prstClr val="white"/>
              </a:solidFill>
              <a:latin typeface="Cambria" panose="02040503050406030204" pitchFamily="18" charset="0"/>
            </a:endParaRPr>
          </a:p>
        </p:txBody>
      </p:sp>
      <p:pic>
        <p:nvPicPr>
          <p:cNvPr id="17" name="Image 16"/>
          <p:cNvPicPr>
            <a:picLocks noChangeAspect="1"/>
          </p:cNvPicPr>
          <p:nvPr userDrawn="1"/>
        </p:nvPicPr>
        <p:blipFill rotWithShape="1">
          <a:blip r:embed="rId5">
            <a:extLst>
              <a:ext uri="{28A0092B-C50C-407E-A947-70E740481C1C}">
                <a14:useLocalDpi xmlns:a14="http://schemas.microsoft.com/office/drawing/2010/main" val="0"/>
              </a:ext>
            </a:extLst>
          </a:blip>
          <a:srcRect t="13573"/>
          <a:stretch/>
        </p:blipFill>
        <p:spPr>
          <a:xfrm>
            <a:off x="412419" y="-27384"/>
            <a:ext cx="1353374" cy="1754520"/>
          </a:xfrm>
          <a:prstGeom prst="rect">
            <a:avLst/>
          </a:prstGeom>
        </p:spPr>
      </p:pic>
      <p:sp>
        <p:nvSpPr>
          <p:cNvPr id="31" name="Espace réservé du texte 30"/>
          <p:cNvSpPr>
            <a:spLocks noGrp="1"/>
          </p:cNvSpPr>
          <p:nvPr>
            <p:ph type="body" sz="quarter" idx="10"/>
          </p:nvPr>
        </p:nvSpPr>
        <p:spPr>
          <a:xfrm>
            <a:off x="935496" y="1556793"/>
            <a:ext cx="7452927" cy="1872208"/>
          </a:xfrm>
        </p:spPr>
        <p:txBody>
          <a:bodyPr anchor="b"/>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4400" cap="none" baseline="0">
                <a:solidFill>
                  <a:srgbClr val="589199"/>
                </a:solidFill>
              </a:defRPr>
            </a:lvl1pPr>
          </a:lstStyle>
          <a:p>
            <a:pPr lvl="0"/>
            <a:r>
              <a:rPr lang="nl-NL" smtClean="0"/>
              <a:t>Klik om de modelstijlen te bewerken</a:t>
            </a:r>
          </a:p>
        </p:txBody>
      </p:sp>
      <p:sp>
        <p:nvSpPr>
          <p:cNvPr id="1025" name="Espace réservé du texte 1024"/>
          <p:cNvSpPr>
            <a:spLocks noGrp="1"/>
          </p:cNvSpPr>
          <p:nvPr>
            <p:ph type="body" sz="quarter" idx="11"/>
          </p:nvPr>
        </p:nvSpPr>
        <p:spPr>
          <a:xfrm>
            <a:off x="935496" y="3500438"/>
            <a:ext cx="7452854" cy="1368722"/>
          </a:xfrm>
        </p:spPr>
        <p:txBody>
          <a:bodyPr/>
          <a:lstStyle>
            <a:lvl1pPr>
              <a:defRPr sz="2800" cap="none" baseline="0">
                <a:solidFill>
                  <a:srgbClr val="7F7F7F"/>
                </a:solidFill>
              </a:defRPr>
            </a:lvl1pPr>
            <a:lvl2pPr marL="457200" indent="0">
              <a:buNone/>
              <a:defRPr/>
            </a:lvl2pPr>
          </a:lstStyle>
          <a:p>
            <a:pPr lvl="0"/>
            <a:r>
              <a:rPr lang="nl-NL" smtClean="0"/>
              <a:t>Klik om de modelstijlen te bewerken</a:t>
            </a:r>
          </a:p>
        </p:txBody>
      </p:sp>
      <p:sp>
        <p:nvSpPr>
          <p:cNvPr id="1028" name="Espace réservé du texte 1027"/>
          <p:cNvSpPr>
            <a:spLocks noGrp="1"/>
          </p:cNvSpPr>
          <p:nvPr>
            <p:ph type="body" sz="quarter" idx="12"/>
          </p:nvPr>
        </p:nvSpPr>
        <p:spPr>
          <a:xfrm>
            <a:off x="935038" y="4941888"/>
            <a:ext cx="3636962" cy="14938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i="1"/>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dirty="0"/>
          </a:p>
        </p:txBody>
      </p:sp>
    </p:spTree>
    <p:extLst>
      <p:ext uri="{BB962C8B-B14F-4D97-AF65-F5344CB8AC3E}">
        <p14:creationId xmlns:p14="http://schemas.microsoft.com/office/powerpoint/2010/main" val="40394378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userDrawn="1"/>
        </p:nvGrpSpPr>
        <p:grpSpPr>
          <a:xfrm>
            <a:off x="35496" y="6381328"/>
            <a:ext cx="9122441" cy="504056"/>
            <a:chOff x="35496" y="6381328"/>
            <a:chExt cx="9122441" cy="504056"/>
          </a:xfrm>
        </p:grpSpPr>
        <p:grpSp>
          <p:nvGrpSpPr>
            <p:cNvPr id="8" name="Groupe 19"/>
            <p:cNvGrpSpPr/>
            <p:nvPr userDrawn="1"/>
          </p:nvGrpSpPr>
          <p:grpSpPr>
            <a:xfrm flipV="1">
              <a:off x="35496" y="6721904"/>
              <a:ext cx="9102435" cy="144016"/>
              <a:chOff x="28199" y="6669360"/>
              <a:chExt cx="9102435" cy="169200"/>
            </a:xfrm>
          </p:grpSpPr>
          <p:sp>
            <p:nvSpPr>
              <p:cNvPr id="12" name="Rectangle 11"/>
              <p:cNvSpPr/>
              <p:nvPr/>
            </p:nvSpPr>
            <p:spPr>
              <a:xfrm>
                <a:off x="28199" y="6669360"/>
                <a:ext cx="1800000" cy="169200"/>
              </a:xfrm>
              <a:prstGeom prst="rect">
                <a:avLst/>
              </a:prstGeom>
              <a:solidFill>
                <a:srgbClr val="FF9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3" name="Rectangle 12"/>
              <p:cNvSpPr/>
              <p:nvPr/>
            </p:nvSpPr>
            <p:spPr>
              <a:xfrm>
                <a:off x="7330634" y="6669360"/>
                <a:ext cx="1800000" cy="169200"/>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4" name="Rectangle 13"/>
              <p:cNvSpPr/>
              <p:nvPr/>
            </p:nvSpPr>
            <p:spPr>
              <a:xfrm>
                <a:off x="5505695" y="6669360"/>
                <a:ext cx="1800000" cy="169200"/>
              </a:xfrm>
              <a:prstGeom prst="rect">
                <a:avLst/>
              </a:prstGeom>
              <a:solidFill>
                <a:srgbClr val="499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5" name="Rectangle 14"/>
              <p:cNvSpPr/>
              <p:nvPr/>
            </p:nvSpPr>
            <p:spPr>
              <a:xfrm>
                <a:off x="3678112" y="6669360"/>
                <a:ext cx="1800000" cy="169200"/>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6" name="Rectangle 15"/>
              <p:cNvSpPr/>
              <p:nvPr/>
            </p:nvSpPr>
            <p:spPr>
              <a:xfrm>
                <a:off x="1849275" y="6669360"/>
                <a:ext cx="1800000" cy="169200"/>
              </a:xfrm>
              <a:prstGeom prst="rect">
                <a:avLst/>
              </a:prstGeom>
              <a:solidFill>
                <a:srgbClr val="EF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grpSp>
        <p:sp>
          <p:nvSpPr>
            <p:cNvPr id="9" name="Rectangle 8"/>
            <p:cNvSpPr/>
            <p:nvPr userDrawn="1"/>
          </p:nvSpPr>
          <p:spPr>
            <a:xfrm>
              <a:off x="7308304" y="6435974"/>
              <a:ext cx="1836000" cy="449410"/>
            </a:xfrm>
            <a:prstGeom prst="rect">
              <a:avLst/>
            </a:prstGeom>
            <a:solidFill>
              <a:srgbClr val="58919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0" name="Titre 2"/>
            <p:cNvSpPr txBox="1">
              <a:spLocks/>
            </p:cNvSpPr>
            <p:nvPr userDrawn="1"/>
          </p:nvSpPr>
          <p:spPr>
            <a:xfrm>
              <a:off x="7432424" y="6381328"/>
              <a:ext cx="1725513" cy="2247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600" b="1" dirty="0" smtClean="0">
                  <a:solidFill>
                    <a:prstClr val="white"/>
                  </a:solidFill>
                </a:rPr>
                <a:t>IBPT</a:t>
              </a:r>
              <a:endParaRPr lang="fr-BE" sz="1600" b="1" dirty="0">
                <a:solidFill>
                  <a:prstClr val="white"/>
                </a:solidFill>
              </a:endParaRP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578" y="6435974"/>
              <a:ext cx="293982" cy="285930"/>
            </a:xfrm>
            <a:prstGeom prst="rect">
              <a:avLst/>
            </a:prstGeom>
          </p:spPr>
        </p:pic>
      </p:grpSp>
      <p:pic>
        <p:nvPicPr>
          <p:cNvPr id="19" name="Imag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0964" y="3789040"/>
            <a:ext cx="4023036" cy="2638528"/>
          </a:xfrm>
          <a:prstGeom prst="rect">
            <a:avLst/>
          </a:prstGeom>
        </p:spPr>
      </p:pic>
      <p:sp>
        <p:nvSpPr>
          <p:cNvPr id="20" name="Rectangle 19"/>
          <p:cNvSpPr/>
          <p:nvPr userDrawn="1"/>
        </p:nvSpPr>
        <p:spPr>
          <a:xfrm>
            <a:off x="0" y="0"/>
            <a:ext cx="9157937" cy="692696"/>
          </a:xfrm>
          <a:prstGeom prst="rect">
            <a:avLst/>
          </a:prstGeom>
          <a:solidFill>
            <a:srgbClr val="58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solidFill>
                  <a:prstClr val="white"/>
                </a:solidFill>
                <a:latin typeface="Cambria" panose="02040503050406030204" pitchFamily="18" charset="0"/>
              </a:rPr>
              <a:t>		           </a:t>
            </a:r>
            <a:r>
              <a:rPr lang="fr-BE" dirty="0" smtClean="0">
                <a:solidFill>
                  <a:prstClr val="white"/>
                </a:solidFill>
                <a:latin typeface="Cambria" panose="02040503050406030204" pitchFamily="18" charset="0"/>
              </a:rPr>
              <a:t>Institut belge des services postaux et des télécommunications</a:t>
            </a:r>
            <a:endParaRPr lang="en-US" dirty="0">
              <a:solidFill>
                <a:prstClr val="white"/>
              </a:solidFill>
              <a:latin typeface="Cambria" panose="02040503050406030204" pitchFamily="18" charset="0"/>
            </a:endParaRPr>
          </a:p>
        </p:txBody>
      </p:sp>
      <p:sp>
        <p:nvSpPr>
          <p:cNvPr id="1025" name="Espace réservé du texte 1024"/>
          <p:cNvSpPr>
            <a:spLocks noGrp="1"/>
          </p:cNvSpPr>
          <p:nvPr>
            <p:ph type="body" sz="quarter" idx="11"/>
          </p:nvPr>
        </p:nvSpPr>
        <p:spPr>
          <a:xfrm>
            <a:off x="935496" y="3500438"/>
            <a:ext cx="7452854" cy="1368722"/>
          </a:xfrm>
        </p:spPr>
        <p:txBody>
          <a:bodyPr/>
          <a:lstStyle>
            <a:lvl1pPr>
              <a:defRPr sz="2800" cap="none" baseline="0">
                <a:solidFill>
                  <a:srgbClr val="7F7F7F"/>
                </a:solidFill>
              </a:defRPr>
            </a:lvl1pPr>
            <a:lvl2pPr marL="457200" indent="0">
              <a:buNone/>
              <a:defRPr/>
            </a:lvl2pPr>
          </a:lstStyle>
          <a:p>
            <a:pPr lvl="0"/>
            <a:r>
              <a:rPr lang="fr-FR" smtClean="0"/>
              <a:t>Modifiez les styles du texte du masque</a:t>
            </a:r>
          </a:p>
        </p:txBody>
      </p:sp>
      <p:sp>
        <p:nvSpPr>
          <p:cNvPr id="1028" name="Espace réservé du texte 1027"/>
          <p:cNvSpPr>
            <a:spLocks noGrp="1"/>
          </p:cNvSpPr>
          <p:nvPr>
            <p:ph type="body" sz="quarter" idx="12"/>
          </p:nvPr>
        </p:nvSpPr>
        <p:spPr>
          <a:xfrm>
            <a:off x="935038" y="4941888"/>
            <a:ext cx="3636962" cy="14938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i="1"/>
            </a:lvl1pPr>
            <a:lvl2pPr marL="457200" indent="0">
              <a:buNone/>
              <a:defRPr/>
            </a:lvl2pPr>
            <a:lvl3pPr marL="914400" indent="0">
              <a:buNone/>
              <a:defRPr/>
            </a:lvl3pPr>
            <a:lvl4pPr marL="1371600" indent="0">
              <a:buNone/>
              <a:defRPr/>
            </a:lvl4pPr>
            <a:lvl5pPr marL="1828800" indent="0">
              <a:buNone/>
              <a:defRPr/>
            </a:lvl5pPr>
          </a:lstStyle>
          <a:p>
            <a:pPr lvl="0"/>
            <a:r>
              <a:rPr lang="fr-FR" smtClean="0"/>
              <a:t>Modifiez les styles du texte du masque</a:t>
            </a:r>
          </a:p>
        </p:txBody>
      </p:sp>
      <p:pic>
        <p:nvPicPr>
          <p:cNvPr id="21" name="Image 20"/>
          <p:cNvPicPr>
            <a:picLocks noChangeAspect="1"/>
          </p:cNvPicPr>
          <p:nvPr userDrawn="1"/>
        </p:nvPicPr>
        <p:blipFill rotWithShape="1">
          <a:blip r:embed="rId5">
            <a:extLst>
              <a:ext uri="{28A0092B-C50C-407E-A947-70E740481C1C}">
                <a14:useLocalDpi xmlns:a14="http://schemas.microsoft.com/office/drawing/2010/main" val="0"/>
              </a:ext>
            </a:extLst>
          </a:blip>
          <a:srcRect t="13954"/>
          <a:stretch/>
        </p:blipFill>
        <p:spPr>
          <a:xfrm>
            <a:off x="414000" y="-28800"/>
            <a:ext cx="1355554" cy="1749600"/>
          </a:xfrm>
          <a:prstGeom prst="rect">
            <a:avLst/>
          </a:prstGeom>
        </p:spPr>
      </p:pic>
      <p:sp>
        <p:nvSpPr>
          <p:cNvPr id="31" name="Espace réservé du texte 30"/>
          <p:cNvSpPr>
            <a:spLocks noGrp="1"/>
          </p:cNvSpPr>
          <p:nvPr>
            <p:ph type="body" sz="quarter" idx="10"/>
          </p:nvPr>
        </p:nvSpPr>
        <p:spPr>
          <a:xfrm>
            <a:off x="935496" y="1556793"/>
            <a:ext cx="7452927" cy="1872208"/>
          </a:xfrm>
        </p:spPr>
        <p:txBody>
          <a:bodyPr anchor="b"/>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4400" cap="none" baseline="0">
                <a:solidFill>
                  <a:srgbClr val="589199"/>
                </a:solidFill>
              </a:defRPr>
            </a:lvl1pPr>
          </a:lstStyle>
          <a:p>
            <a:pPr lvl="0"/>
            <a:r>
              <a:rPr lang="fr-FR" smtClean="0"/>
              <a:t>Modifiez les styles du texte du masque</a:t>
            </a:r>
          </a:p>
        </p:txBody>
      </p:sp>
    </p:spTree>
    <p:extLst>
      <p:ext uri="{BB962C8B-B14F-4D97-AF65-F5344CB8AC3E}">
        <p14:creationId xmlns:p14="http://schemas.microsoft.com/office/powerpoint/2010/main" val="2336223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 16"/>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3813881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418266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13"/>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p:txBody>
          <a:bodyPr/>
          <a:lstStyle/>
          <a:p>
            <a:r>
              <a:rPr lang="fr-FR" smtClean="0"/>
              <a:t>Modifiez le style du titre</a:t>
            </a:r>
            <a:endParaRPr lang="fr-BE"/>
          </a:p>
        </p:txBody>
      </p:sp>
    </p:spTree>
    <p:extLst>
      <p:ext uri="{BB962C8B-B14F-4D97-AF65-F5344CB8AC3E}">
        <p14:creationId xmlns:p14="http://schemas.microsoft.com/office/powerpoint/2010/main" val="192215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4920711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694121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14"/>
          <p:cNvPicPr>
            <a:picLocks noChangeAspect="1"/>
          </p:cNvPicPr>
          <p:nvPr userDrawn="1"/>
        </p:nvPicPr>
        <p:blipFill rotWithShape="1">
          <a:blip r:embed="rId3">
            <a:extLst>
              <a:ext uri="{28A0092B-C50C-407E-A947-70E740481C1C}">
                <a14:useLocalDpi xmlns:a14="http://schemas.microsoft.com/office/drawing/2010/main" val="0"/>
              </a:ext>
            </a:extLst>
          </a:blip>
          <a:srcRect t="13573"/>
          <a:stretch/>
        </p:blipFill>
        <p:spPr>
          <a:xfrm>
            <a:off x="187200" y="3600"/>
            <a:ext cx="833071" cy="1080000"/>
          </a:xfrm>
          <a:prstGeom prst="rect">
            <a:avLst/>
          </a:prstGeom>
        </p:spPr>
      </p:pic>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lvl1pPr>
              <a:defRPr sz="2400"/>
            </a:lvl1pPr>
            <a:lvl2pPr>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1128779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2" name="Espace réservé du titre 1"/>
          <p:cNvSpPr>
            <a:spLocks noGrp="1"/>
          </p:cNvSpPr>
          <p:nvPr>
            <p:ph type="title"/>
          </p:nvPr>
        </p:nvSpPr>
        <p:spPr>
          <a:xfrm>
            <a:off x="457200" y="274638"/>
            <a:ext cx="8229600" cy="1143000"/>
          </a:xfrm>
          <a:prstGeom prst="rect">
            <a:avLst/>
          </a:prstGeom>
        </p:spPr>
        <p:txBody>
          <a:bodyPr vert="horz" lIns="36000" tIns="36000" rIns="36000" bIns="36000" rtlCol="0" anchor="b" anchorCtr="0">
            <a:normAutofit/>
          </a:bodyPr>
          <a:lstStyle/>
          <a:p>
            <a:r>
              <a:rPr lang="fr-FR" dirty="0" smtClean="0"/>
              <a:t>Modifiez le style du titre</a:t>
            </a:r>
            <a:endParaRPr lang="fr-BE" dirty="0"/>
          </a:p>
        </p:txBody>
      </p:sp>
    </p:spTree>
    <p:extLst>
      <p:ext uri="{BB962C8B-B14F-4D97-AF65-F5344CB8AC3E}">
        <p14:creationId xmlns:p14="http://schemas.microsoft.com/office/powerpoint/2010/main" val="3642452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8100"/>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b="1" kern="1200" cap="small" baseline="0">
          <a:solidFill>
            <a:srgbClr val="7F7F7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EDF5-7397-430C-8715-2D293172C588}" type="datetimeFigureOut">
              <a:rPr lang="nl-BE" smtClean="0"/>
              <a:t>29/09/2017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4BA1B-FB24-4B5C-BDA9-ABFEC1365F1B}" type="slidenum">
              <a:rPr lang="nl-BE" smtClean="0"/>
              <a:t>‹#›</a:t>
            </a:fld>
            <a:endParaRPr lang="nl-BE"/>
          </a:p>
        </p:txBody>
      </p:sp>
    </p:spTree>
    <p:extLst>
      <p:ext uri="{BB962C8B-B14F-4D97-AF65-F5344CB8AC3E}">
        <p14:creationId xmlns:p14="http://schemas.microsoft.com/office/powerpoint/2010/main" val="13973236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47379-069F-4155-8291-1488CF6F56AD}" type="datetime1">
              <a:rPr lang="fr-BE" smtClean="0">
                <a:solidFill>
                  <a:prstClr val="black">
                    <a:tint val="75000"/>
                  </a:prstClr>
                </a:solidFill>
              </a:rPr>
              <a:pPr/>
              <a:t>29/09/2017</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1619672" y="6448251"/>
            <a:ext cx="57606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Fixed and wireless broadband mapping in Belgium</a:t>
            </a:r>
            <a:endParaRPr lang="fr-BE"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03797-3868-4887-A349-62CA86F43DC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476787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diagramColors" Target="../diagrams/colors3.xml"/><Relationship Id="rId11" Type="http://schemas.openxmlformats.org/officeDocument/2006/relationships/image" Target="../media/image26.png"/><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7584" y="2132856"/>
            <a:ext cx="7884976" cy="2880320"/>
          </a:xfrm>
        </p:spPr>
        <p:txBody>
          <a:bodyPr>
            <a:noAutofit/>
          </a:bodyPr>
          <a:lstStyle/>
          <a:p>
            <a:pPr algn="ctr"/>
            <a:r>
              <a:rPr lang="en-GB" sz="3600" dirty="0" smtClean="0">
                <a:solidFill>
                  <a:srgbClr val="589199"/>
                </a:solidFill>
              </a:rPr>
              <a:t>Bundled </a:t>
            </a:r>
            <a:r>
              <a:rPr lang="en-GB" sz="3600" dirty="0">
                <a:solidFill>
                  <a:srgbClr val="589199"/>
                </a:solidFill>
              </a:rPr>
              <a:t>Product </a:t>
            </a:r>
            <a:r>
              <a:rPr lang="en-GB" sz="3600" dirty="0" smtClean="0">
                <a:solidFill>
                  <a:srgbClr val="589199"/>
                </a:solidFill>
              </a:rPr>
              <a:t>Offers</a:t>
            </a:r>
          </a:p>
          <a:p>
            <a:pPr algn="ctr"/>
            <a:r>
              <a:rPr lang="en-GB" sz="3200" dirty="0" smtClean="0">
                <a:solidFill>
                  <a:srgbClr val="589199"/>
                </a:solidFill>
              </a:rPr>
              <a:t>Impact on competition, comparison and switching</a:t>
            </a:r>
          </a:p>
          <a:p>
            <a:pPr algn="ctr">
              <a:spcBef>
                <a:spcPts val="1800"/>
              </a:spcBef>
            </a:pPr>
            <a:r>
              <a:rPr lang="en-GB" sz="2000" dirty="0" smtClean="0"/>
              <a:t>PEER </a:t>
            </a:r>
            <a:r>
              <a:rPr lang="en-GB" sz="2000" dirty="0"/>
              <a:t>Regulatory Roundtable on Bundled </a:t>
            </a:r>
            <a:r>
              <a:rPr lang="en-GB" sz="2000" dirty="0" smtClean="0"/>
              <a:t>Products</a:t>
            </a:r>
          </a:p>
          <a:p>
            <a:pPr algn="ctr"/>
            <a:r>
              <a:rPr lang="fr-BE" sz="2000" b="0" dirty="0" err="1" smtClean="0"/>
              <a:t>Monday</a:t>
            </a:r>
            <a:r>
              <a:rPr lang="fr-BE" sz="2000" b="0" dirty="0" smtClean="0"/>
              <a:t> 2 </a:t>
            </a:r>
            <a:r>
              <a:rPr lang="fr-BE" sz="2000" b="0" dirty="0" err="1" smtClean="0"/>
              <a:t>October</a:t>
            </a:r>
            <a:r>
              <a:rPr lang="fr-BE" sz="2000" b="0" dirty="0" smtClean="0"/>
              <a:t> 2017 </a:t>
            </a:r>
            <a:r>
              <a:rPr lang="fr-BE" sz="2000" b="0" dirty="0"/>
              <a:t>- </a:t>
            </a:r>
            <a:r>
              <a:rPr lang="fr-BE" sz="2000" b="0" dirty="0" smtClean="0"/>
              <a:t>Brussels</a:t>
            </a:r>
            <a:endParaRPr lang="fr-BE" sz="2000" b="0" dirty="0"/>
          </a:p>
        </p:txBody>
      </p:sp>
      <p:sp>
        <p:nvSpPr>
          <p:cNvPr id="5" name="Text Placeholder 4"/>
          <p:cNvSpPr>
            <a:spLocks noGrp="1"/>
          </p:cNvSpPr>
          <p:nvPr>
            <p:ph type="body" sz="quarter" idx="11"/>
          </p:nvPr>
        </p:nvSpPr>
        <p:spPr>
          <a:xfrm>
            <a:off x="395610" y="5228630"/>
            <a:ext cx="8496870" cy="1368722"/>
          </a:xfrm>
        </p:spPr>
        <p:txBody>
          <a:bodyPr>
            <a:normAutofit/>
          </a:bodyPr>
          <a:lstStyle/>
          <a:p>
            <a:r>
              <a:rPr lang="en-US" sz="2000" dirty="0" smtClean="0"/>
              <a:t>Axel Desmedt </a:t>
            </a:r>
          </a:p>
          <a:p>
            <a:r>
              <a:rPr lang="en-US" sz="2000" dirty="0" smtClean="0"/>
              <a:t>Member of the Council - BIPT</a:t>
            </a:r>
          </a:p>
        </p:txBody>
      </p:sp>
    </p:spTree>
    <p:extLst>
      <p:ext uri="{BB962C8B-B14F-4D97-AF65-F5344CB8AC3E}">
        <p14:creationId xmlns:p14="http://schemas.microsoft.com/office/powerpoint/2010/main" val="369287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3797-3868-4887-A349-62CA86F43DC7}" type="slidenum">
              <a:rPr lang="fr-BE" smtClean="0">
                <a:solidFill>
                  <a:prstClr val="black">
                    <a:tint val="75000"/>
                  </a:prstClr>
                </a:solidFill>
              </a:rPr>
              <a:pPr/>
              <a:t>10</a:t>
            </a:fld>
            <a:endParaRPr lang="fr-BE">
              <a:solidFill>
                <a:prstClr val="black">
                  <a:tint val="75000"/>
                </a:prstClr>
              </a:solidFill>
            </a:endParaRPr>
          </a:p>
        </p:txBody>
      </p:sp>
      <p:pic>
        <p:nvPicPr>
          <p:cNvPr id="7" name="Picture 8" descr="Résultat de recherche d'images pour &quot;consumer&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092" y="908720"/>
            <a:ext cx="2491615" cy="26917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me 33"/>
          <p:cNvGraphicFramePr/>
          <p:nvPr>
            <p:extLst>
              <p:ext uri="{D42A27DB-BD31-4B8C-83A1-F6EECF244321}">
                <p14:modId xmlns:p14="http://schemas.microsoft.com/office/powerpoint/2010/main" val="1514623741"/>
              </p:ext>
            </p:extLst>
          </p:nvPr>
        </p:nvGraphicFramePr>
        <p:xfrm>
          <a:off x="3275856" y="1268760"/>
          <a:ext cx="5328592" cy="2475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76" y="4202393"/>
            <a:ext cx="14382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7823" y="4213502"/>
            <a:ext cx="1447800" cy="187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7195" y="4174654"/>
            <a:ext cx="1447800" cy="187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6568" y="4174654"/>
            <a:ext cx="1519808" cy="1919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fr-BE" sz="4000" dirty="0" smtClean="0">
                <a:solidFill>
                  <a:srgbClr val="FF8100"/>
                </a:solidFill>
              </a:rPr>
              <a:t>Consumer </a:t>
            </a:r>
            <a:r>
              <a:rPr lang="fr-BE" sz="4000" dirty="0" err="1" smtClean="0">
                <a:solidFill>
                  <a:srgbClr val="FF8100"/>
                </a:solidFill>
              </a:rPr>
              <a:t>empowerment</a:t>
            </a:r>
            <a:endParaRPr lang="fr-BE" sz="4000" dirty="0">
              <a:solidFill>
                <a:srgbClr val="FF8100"/>
              </a:solidFill>
            </a:endParaRPr>
          </a:p>
        </p:txBody>
      </p:sp>
    </p:spTree>
    <p:extLst>
      <p:ext uri="{BB962C8B-B14F-4D97-AF65-F5344CB8AC3E}">
        <p14:creationId xmlns:p14="http://schemas.microsoft.com/office/powerpoint/2010/main" val="235751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115616"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en-GB" sz="4000" dirty="0" smtClean="0">
                <a:solidFill>
                  <a:srgbClr val="FF8100"/>
                </a:solidFill>
              </a:rPr>
              <a:t>Consumer empowerment</a:t>
            </a:r>
          </a:p>
        </p:txBody>
      </p:sp>
      <p:sp>
        <p:nvSpPr>
          <p:cNvPr id="2" name="AutoShape 30" descr="Résultat de recherche d'images pour &quot;update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7" name="AutoShape 34" descr="Résultat de recherche d'images pour &quot;update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9" name="AutoShape 48" descr="Résultat de recherche d'images pour &quot;update ico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2" name="AutoShape 55" descr="Résultat de recherche d'images pour &quot;coming soo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4" name="AutoShape 57" descr="Résultat de recherche d'images pour &quot;coming so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5" name="AutoShape 59" descr="Résultat de recherche d'images pour &quot;coming soon&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6" name="AutoShape 85" descr="Résultat de recherche d'images pour &quot;launch icon&quot;"/>
          <p:cNvSpPr>
            <a:spLocks noChangeAspect="1" noChangeArrowheads="1"/>
          </p:cNvSpPr>
          <p:nvPr/>
        </p:nvSpPr>
        <p:spPr bwMode="auto">
          <a:xfrm>
            <a:off x="1069975" y="11247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8" name="AutoShape 89" descr="Résultat de recherche d'images pour &quot;launch icon&quot;"/>
          <p:cNvSpPr>
            <a:spLocks noChangeAspect="1" noChangeArrowheads="1"/>
          </p:cNvSpPr>
          <p:nvPr/>
        </p:nvSpPr>
        <p:spPr bwMode="auto">
          <a:xfrm>
            <a:off x="323528" y="19888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aphicFrame>
        <p:nvGraphicFramePr>
          <p:cNvPr id="46" name="Diagramme 3"/>
          <p:cNvGraphicFramePr/>
          <p:nvPr>
            <p:extLst>
              <p:ext uri="{D42A27DB-BD31-4B8C-83A1-F6EECF244321}">
                <p14:modId xmlns:p14="http://schemas.microsoft.com/office/powerpoint/2010/main" val="1332785281"/>
              </p:ext>
            </p:extLst>
          </p:nvPr>
        </p:nvGraphicFramePr>
        <p:xfrm>
          <a:off x="395536" y="1988840"/>
          <a:ext cx="8382359"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595904" y="5080029"/>
            <a:ext cx="8656616" cy="592470"/>
            <a:chOff x="823487" y="4592741"/>
            <a:chExt cx="8656616" cy="592470"/>
          </a:xfrm>
        </p:grpSpPr>
        <p:sp>
          <p:nvSpPr>
            <p:cNvPr id="5" name="ZoneTexte 4"/>
            <p:cNvSpPr txBox="1"/>
            <p:nvPr/>
          </p:nvSpPr>
          <p:spPr>
            <a:xfrm>
              <a:off x="2158001" y="4692768"/>
              <a:ext cx="1993510" cy="292388"/>
            </a:xfrm>
            <a:prstGeom prst="rect">
              <a:avLst/>
            </a:prstGeom>
            <a:noFill/>
          </p:spPr>
          <p:txBody>
            <a:bodyPr wrap="square" rtlCol="0">
              <a:spAutoFit/>
            </a:bodyPr>
            <a:lstStyle/>
            <a:p>
              <a:pPr algn="ctr"/>
              <a:r>
                <a:rPr lang="fr-BE" sz="1300" dirty="0" smtClean="0">
                  <a:solidFill>
                    <a:prstClr val="white"/>
                  </a:solidFill>
                </a:rPr>
                <a:t>Check </a:t>
              </a:r>
              <a:r>
                <a:rPr lang="fr-BE" sz="1300" dirty="0" err="1" smtClean="0">
                  <a:solidFill>
                    <a:prstClr val="white"/>
                  </a:solidFill>
                </a:rPr>
                <a:t>availability</a:t>
              </a:r>
              <a:endParaRPr lang="en-GB" sz="1300" dirty="0">
                <a:solidFill>
                  <a:prstClr val="white"/>
                </a:solidFill>
              </a:endParaRPr>
            </a:p>
          </p:txBody>
        </p:sp>
        <p:sp>
          <p:nvSpPr>
            <p:cNvPr id="6" name="ZoneTexte 5"/>
            <p:cNvSpPr txBox="1"/>
            <p:nvPr/>
          </p:nvSpPr>
          <p:spPr>
            <a:xfrm>
              <a:off x="4007495" y="4692768"/>
              <a:ext cx="1756569" cy="492443"/>
            </a:xfrm>
            <a:prstGeom prst="rect">
              <a:avLst/>
            </a:prstGeom>
            <a:noFill/>
          </p:spPr>
          <p:txBody>
            <a:bodyPr wrap="square" rtlCol="0">
              <a:spAutoFit/>
            </a:bodyPr>
            <a:lstStyle/>
            <a:p>
              <a:pPr algn="ctr"/>
              <a:r>
                <a:rPr lang="fr-BE" sz="1300" dirty="0" smtClean="0">
                  <a:solidFill>
                    <a:prstClr val="white"/>
                  </a:solidFill>
                </a:rPr>
                <a:t>Compare </a:t>
              </a:r>
              <a:r>
                <a:rPr lang="fr-BE" sz="1300" dirty="0" err="1" smtClean="0">
                  <a:solidFill>
                    <a:prstClr val="white"/>
                  </a:solidFill>
                </a:rPr>
                <a:t>Quality</a:t>
              </a:r>
              <a:r>
                <a:rPr lang="fr-BE" sz="1300" dirty="0" smtClean="0">
                  <a:solidFill>
                    <a:prstClr val="white"/>
                  </a:solidFill>
                </a:rPr>
                <a:t> of </a:t>
              </a:r>
            </a:p>
            <a:p>
              <a:pPr algn="ctr"/>
              <a:r>
                <a:rPr lang="fr-BE" sz="1300" dirty="0" smtClean="0">
                  <a:solidFill>
                    <a:prstClr val="white"/>
                  </a:solidFill>
                </a:rPr>
                <a:t>Service</a:t>
              </a:r>
              <a:endParaRPr lang="en-GB" sz="1300" dirty="0">
                <a:solidFill>
                  <a:prstClr val="white"/>
                </a:solidFill>
              </a:endParaRPr>
            </a:p>
          </p:txBody>
        </p:sp>
        <p:sp>
          <p:nvSpPr>
            <p:cNvPr id="7" name="ZoneTexte 6"/>
            <p:cNvSpPr txBox="1"/>
            <p:nvPr/>
          </p:nvSpPr>
          <p:spPr>
            <a:xfrm>
              <a:off x="6830105" y="4592741"/>
              <a:ext cx="2649998" cy="492443"/>
            </a:xfrm>
            <a:prstGeom prst="rect">
              <a:avLst/>
            </a:prstGeom>
            <a:noFill/>
          </p:spPr>
          <p:txBody>
            <a:bodyPr wrap="square" rtlCol="0">
              <a:spAutoFit/>
            </a:bodyPr>
            <a:lstStyle/>
            <a:p>
              <a:pPr algn="ctr"/>
              <a:r>
                <a:rPr lang="fr-BE" sz="1300" dirty="0" err="1" smtClean="0">
                  <a:solidFill>
                    <a:prstClr val="white"/>
                  </a:solidFill>
                </a:rPr>
                <a:t>Crowdsourcing</a:t>
              </a:r>
              <a:r>
                <a:rPr lang="fr-BE" sz="1300" dirty="0" smtClean="0">
                  <a:solidFill>
                    <a:prstClr val="white"/>
                  </a:solidFill>
                </a:rPr>
                <a:t> </a:t>
              </a:r>
            </a:p>
            <a:p>
              <a:pPr algn="ctr"/>
              <a:r>
                <a:rPr lang="fr-BE" sz="1300" dirty="0" smtClean="0">
                  <a:solidFill>
                    <a:prstClr val="white"/>
                  </a:solidFill>
                </a:rPr>
                <a:t>and drive </a:t>
              </a:r>
              <a:r>
                <a:rPr lang="fr-BE" sz="1300" dirty="0" err="1" smtClean="0">
                  <a:solidFill>
                    <a:prstClr val="white"/>
                  </a:solidFill>
                </a:rPr>
                <a:t>testing</a:t>
              </a:r>
              <a:endParaRPr lang="en-GB" sz="1300" dirty="0">
                <a:solidFill>
                  <a:prstClr val="white"/>
                </a:solidFill>
              </a:endParaRPr>
            </a:p>
          </p:txBody>
        </p:sp>
        <p:sp>
          <p:nvSpPr>
            <p:cNvPr id="8" name="ZoneTexte 7"/>
            <p:cNvSpPr txBox="1"/>
            <p:nvPr/>
          </p:nvSpPr>
          <p:spPr>
            <a:xfrm>
              <a:off x="6023719" y="4692768"/>
              <a:ext cx="1050032" cy="292388"/>
            </a:xfrm>
            <a:prstGeom prst="rect">
              <a:avLst/>
            </a:prstGeom>
            <a:noFill/>
          </p:spPr>
          <p:txBody>
            <a:bodyPr wrap="none" rtlCol="0">
              <a:spAutoFit/>
            </a:bodyPr>
            <a:lstStyle/>
            <a:p>
              <a:pPr algn="ctr"/>
              <a:r>
                <a:rPr lang="fr-BE" sz="1300" dirty="0" smtClean="0">
                  <a:solidFill>
                    <a:prstClr val="white"/>
                  </a:solidFill>
                </a:rPr>
                <a:t>Switch </a:t>
              </a:r>
              <a:r>
                <a:rPr lang="fr-BE" sz="1300" dirty="0" err="1" smtClean="0">
                  <a:solidFill>
                    <a:prstClr val="white"/>
                  </a:solidFill>
                </a:rPr>
                <a:t>easily</a:t>
              </a:r>
              <a:endParaRPr lang="fr-BE" sz="1300" dirty="0">
                <a:solidFill>
                  <a:prstClr val="white"/>
                </a:solidFill>
              </a:endParaRPr>
            </a:p>
          </p:txBody>
        </p:sp>
        <p:sp>
          <p:nvSpPr>
            <p:cNvPr id="9" name="ZoneTexte 8"/>
            <p:cNvSpPr txBox="1"/>
            <p:nvPr/>
          </p:nvSpPr>
          <p:spPr>
            <a:xfrm>
              <a:off x="823487" y="4692768"/>
              <a:ext cx="1243675" cy="292388"/>
            </a:xfrm>
            <a:prstGeom prst="rect">
              <a:avLst/>
            </a:prstGeom>
            <a:noFill/>
          </p:spPr>
          <p:txBody>
            <a:bodyPr wrap="none" rtlCol="0">
              <a:spAutoFit/>
            </a:bodyPr>
            <a:lstStyle/>
            <a:p>
              <a:pPr algn="ctr"/>
              <a:r>
                <a:rPr lang="fr-BE" sz="1300" dirty="0" smtClean="0">
                  <a:solidFill>
                    <a:prstClr val="white"/>
                  </a:solidFill>
                </a:rPr>
                <a:t>Compare </a:t>
              </a:r>
              <a:r>
                <a:rPr lang="fr-BE" sz="1300" dirty="0" err="1" smtClean="0">
                  <a:solidFill>
                    <a:prstClr val="white"/>
                  </a:solidFill>
                </a:rPr>
                <a:t>prices</a:t>
              </a:r>
              <a:endParaRPr lang="en-GB" sz="1300" dirty="0">
                <a:solidFill>
                  <a:prstClr val="white"/>
                </a:solidFill>
              </a:endParaRPr>
            </a:p>
          </p:txBody>
        </p:sp>
      </p:grpSp>
      <p:sp>
        <p:nvSpPr>
          <p:cNvPr id="34" name="Titre 2"/>
          <p:cNvSpPr txBox="1">
            <a:spLocks/>
          </p:cNvSpPr>
          <p:nvPr/>
        </p:nvSpPr>
        <p:spPr>
          <a:xfrm>
            <a:off x="763096" y="908720"/>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fr-BE" sz="2800" dirty="0" err="1" smtClean="0">
                <a:solidFill>
                  <a:srgbClr val="589199"/>
                </a:solidFill>
              </a:rPr>
              <a:t>Higher</a:t>
            </a:r>
            <a:r>
              <a:rPr lang="fr-BE" sz="2800" dirty="0" smtClean="0">
                <a:solidFill>
                  <a:srgbClr val="589199"/>
                </a:solidFill>
              </a:rPr>
              <a:t> </a:t>
            </a:r>
            <a:r>
              <a:rPr lang="fr-BE" sz="2800" dirty="0" err="1" smtClean="0">
                <a:solidFill>
                  <a:srgbClr val="589199"/>
                </a:solidFill>
              </a:rPr>
              <a:t>transparency</a:t>
            </a:r>
            <a:r>
              <a:rPr lang="fr-BE" sz="2800" dirty="0" smtClean="0">
                <a:solidFill>
                  <a:srgbClr val="589199"/>
                </a:solidFill>
              </a:rPr>
              <a:t> and </a:t>
            </a:r>
            <a:r>
              <a:rPr lang="fr-BE" sz="2800" dirty="0" err="1" smtClean="0">
                <a:solidFill>
                  <a:srgbClr val="589199"/>
                </a:solidFill>
              </a:rPr>
              <a:t>easier</a:t>
            </a:r>
            <a:r>
              <a:rPr lang="fr-BE" sz="2800" dirty="0" smtClean="0">
                <a:solidFill>
                  <a:srgbClr val="589199"/>
                </a:solidFill>
              </a:rPr>
              <a:t> </a:t>
            </a:r>
            <a:r>
              <a:rPr lang="fr-BE" sz="2800" dirty="0" err="1" smtClean="0">
                <a:solidFill>
                  <a:srgbClr val="589199"/>
                </a:solidFill>
              </a:rPr>
              <a:t>switching</a:t>
            </a:r>
            <a:endParaRPr lang="nl-BE" sz="2800" dirty="0" smtClean="0">
              <a:solidFill>
                <a:srgbClr val="589199"/>
              </a:solidFill>
            </a:endParaRPr>
          </a:p>
        </p:txBody>
      </p:sp>
    </p:spTree>
    <p:extLst>
      <p:ext uri="{BB962C8B-B14F-4D97-AF65-F5344CB8AC3E}">
        <p14:creationId xmlns:p14="http://schemas.microsoft.com/office/powerpoint/2010/main" val="2698949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3797-3868-4887-A349-62CA86F43DC7}" type="slidenum">
              <a:rPr lang="fr-BE" smtClean="0">
                <a:solidFill>
                  <a:prstClr val="black">
                    <a:tint val="75000"/>
                  </a:prstClr>
                </a:solidFill>
              </a:rPr>
              <a:pPr/>
              <a:t>12</a:t>
            </a:fld>
            <a:endParaRPr lang="fr-BE">
              <a:solidFill>
                <a:prstClr val="black">
                  <a:tint val="75000"/>
                </a:prstClr>
              </a:solidFill>
            </a:endParaRPr>
          </a:p>
        </p:txBody>
      </p:sp>
      <p:sp>
        <p:nvSpPr>
          <p:cNvPr id="25"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fr-BE" sz="4000" dirty="0" smtClean="0">
                <a:solidFill>
                  <a:srgbClr val="FF8100"/>
                </a:solidFill>
              </a:rPr>
              <a:t>Price</a:t>
            </a:r>
            <a:endParaRPr lang="fr-BE" sz="4000" dirty="0">
              <a:solidFill>
                <a:srgbClr val="FF8100"/>
              </a:solidFill>
            </a:endParaRPr>
          </a:p>
        </p:txBody>
      </p:sp>
      <p:sp>
        <p:nvSpPr>
          <p:cNvPr id="12" name="Titre 2"/>
          <p:cNvSpPr txBox="1">
            <a:spLocks/>
          </p:cNvSpPr>
          <p:nvPr/>
        </p:nvSpPr>
        <p:spPr>
          <a:xfrm>
            <a:off x="979120" y="836712"/>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fr-BE" sz="2800" dirty="0" err="1" smtClean="0">
                <a:solidFill>
                  <a:srgbClr val="589199"/>
                </a:solidFill>
              </a:rPr>
              <a:t>Finding</a:t>
            </a:r>
            <a:r>
              <a:rPr lang="fr-BE" sz="2800" dirty="0" smtClean="0">
                <a:solidFill>
                  <a:srgbClr val="589199"/>
                </a:solidFill>
              </a:rPr>
              <a:t> the </a:t>
            </a:r>
            <a:r>
              <a:rPr lang="fr-BE" sz="2800" dirty="0" err="1" smtClean="0">
                <a:solidFill>
                  <a:srgbClr val="589199"/>
                </a:solidFill>
              </a:rPr>
              <a:t>cheapest</a:t>
            </a:r>
            <a:r>
              <a:rPr lang="fr-BE" sz="2800" dirty="0" smtClean="0">
                <a:solidFill>
                  <a:srgbClr val="589199"/>
                </a:solidFill>
              </a:rPr>
              <a:t> </a:t>
            </a:r>
            <a:r>
              <a:rPr lang="fr-BE" sz="2800" dirty="0" err="1" smtClean="0">
                <a:solidFill>
                  <a:srgbClr val="589199"/>
                </a:solidFill>
              </a:rPr>
              <a:t>bundled</a:t>
            </a:r>
            <a:r>
              <a:rPr lang="fr-BE" sz="2800" dirty="0" smtClean="0">
                <a:solidFill>
                  <a:srgbClr val="589199"/>
                </a:solidFill>
              </a:rPr>
              <a:t> </a:t>
            </a:r>
            <a:r>
              <a:rPr lang="fr-BE" sz="2800" dirty="0" err="1" smtClean="0">
                <a:solidFill>
                  <a:srgbClr val="589199"/>
                </a:solidFill>
              </a:rPr>
              <a:t>product</a:t>
            </a:r>
            <a:endParaRPr lang="nl-BE" sz="2800" dirty="0" smtClean="0">
              <a:solidFill>
                <a:srgbClr val="589199"/>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57" y="2052745"/>
            <a:ext cx="7440141" cy="451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137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3797-3868-4887-A349-62CA86F43DC7}" type="slidenum">
              <a:rPr lang="fr-BE" smtClean="0">
                <a:solidFill>
                  <a:prstClr val="black">
                    <a:tint val="75000"/>
                  </a:prstClr>
                </a:solidFill>
              </a:rPr>
              <a:pPr/>
              <a:t>13</a:t>
            </a:fld>
            <a:endParaRPr lang="fr-BE">
              <a:solidFill>
                <a:prstClr val="black">
                  <a:tint val="75000"/>
                </a:prstClr>
              </a:solidFill>
            </a:endParaRPr>
          </a:p>
        </p:txBody>
      </p:sp>
      <p:sp>
        <p:nvSpPr>
          <p:cNvPr id="25"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fr-BE" sz="4000" dirty="0" err="1" smtClean="0">
                <a:solidFill>
                  <a:srgbClr val="FF8100"/>
                </a:solidFill>
              </a:rPr>
              <a:t>Availability</a:t>
            </a:r>
            <a:endParaRPr lang="fr-BE" sz="4000" dirty="0">
              <a:solidFill>
                <a:srgbClr val="FF8100"/>
              </a:solidFill>
            </a:endParaRPr>
          </a:p>
        </p:txBody>
      </p:sp>
      <p:sp>
        <p:nvSpPr>
          <p:cNvPr id="12" name="Titre 2"/>
          <p:cNvSpPr txBox="1">
            <a:spLocks/>
          </p:cNvSpPr>
          <p:nvPr/>
        </p:nvSpPr>
        <p:spPr>
          <a:xfrm>
            <a:off x="1482799" y="764704"/>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fr-BE" sz="2800" dirty="0" err="1" smtClean="0">
                <a:solidFill>
                  <a:srgbClr val="589199"/>
                </a:solidFill>
              </a:rPr>
              <a:t>Detailed</a:t>
            </a:r>
            <a:r>
              <a:rPr lang="fr-BE" sz="2800" dirty="0" smtClean="0">
                <a:solidFill>
                  <a:srgbClr val="589199"/>
                </a:solidFill>
              </a:rPr>
              <a:t> </a:t>
            </a:r>
            <a:r>
              <a:rPr lang="fr-BE" sz="2800" dirty="0" err="1" smtClean="0">
                <a:solidFill>
                  <a:srgbClr val="589199"/>
                </a:solidFill>
              </a:rPr>
              <a:t>maps</a:t>
            </a:r>
            <a:r>
              <a:rPr lang="fr-BE" sz="2800" dirty="0" smtClean="0">
                <a:solidFill>
                  <a:srgbClr val="589199"/>
                </a:solidFill>
              </a:rPr>
              <a:t> to </a:t>
            </a:r>
            <a:r>
              <a:rPr lang="fr-BE" sz="2800" dirty="0" err="1" smtClean="0">
                <a:solidFill>
                  <a:srgbClr val="589199"/>
                </a:solidFill>
              </a:rPr>
              <a:t>identify</a:t>
            </a:r>
            <a:r>
              <a:rPr lang="fr-BE" sz="2800" dirty="0" smtClean="0">
                <a:solidFill>
                  <a:srgbClr val="589199"/>
                </a:solidFill>
              </a:rPr>
              <a:t> white spots</a:t>
            </a:r>
            <a:endParaRPr lang="nl-BE" sz="2800" dirty="0" smtClean="0">
              <a:solidFill>
                <a:srgbClr val="589199"/>
              </a:solidFill>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17197"/>
            <a:ext cx="5679407" cy="469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79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3797-3868-4887-A349-62CA86F43DC7}" type="slidenum">
              <a:rPr lang="fr-BE" smtClean="0">
                <a:solidFill>
                  <a:prstClr val="black">
                    <a:tint val="75000"/>
                  </a:prstClr>
                </a:solidFill>
              </a:rPr>
              <a:pPr/>
              <a:t>14</a:t>
            </a:fld>
            <a:endParaRPr lang="fr-BE">
              <a:solidFill>
                <a:prstClr val="black">
                  <a:tint val="75000"/>
                </a:prstClr>
              </a:solidFill>
            </a:endParaRPr>
          </a:p>
        </p:txBody>
      </p:sp>
      <p:sp>
        <p:nvSpPr>
          <p:cNvPr id="25"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fr-BE" sz="4000" dirty="0" err="1" smtClean="0">
                <a:solidFill>
                  <a:srgbClr val="FF8100"/>
                </a:solidFill>
              </a:rPr>
              <a:t>Quality</a:t>
            </a:r>
            <a:endParaRPr lang="fr-BE" sz="4000" dirty="0">
              <a:solidFill>
                <a:srgbClr val="FF8100"/>
              </a:solidFill>
            </a:endParaRPr>
          </a:p>
        </p:txBody>
      </p:sp>
      <p:sp>
        <p:nvSpPr>
          <p:cNvPr id="12" name="Titre 2"/>
          <p:cNvSpPr txBox="1">
            <a:spLocks/>
          </p:cNvSpPr>
          <p:nvPr/>
        </p:nvSpPr>
        <p:spPr>
          <a:xfrm>
            <a:off x="979120" y="836712"/>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fr-BE" sz="2800" dirty="0" err="1" smtClean="0">
                <a:solidFill>
                  <a:srgbClr val="589199"/>
                </a:solidFill>
              </a:rPr>
              <a:t>Benchmarking</a:t>
            </a:r>
            <a:r>
              <a:rPr lang="fr-BE" sz="2800" dirty="0" smtClean="0">
                <a:solidFill>
                  <a:srgbClr val="589199"/>
                </a:solidFill>
              </a:rPr>
              <a:t> of the </a:t>
            </a:r>
            <a:r>
              <a:rPr lang="fr-BE" sz="2800" dirty="0" err="1" smtClean="0">
                <a:solidFill>
                  <a:srgbClr val="589199"/>
                </a:solidFill>
              </a:rPr>
              <a:t>quality</a:t>
            </a:r>
            <a:r>
              <a:rPr lang="fr-BE" sz="2800" dirty="0" smtClean="0">
                <a:solidFill>
                  <a:srgbClr val="589199"/>
                </a:solidFill>
              </a:rPr>
              <a:t> of service</a:t>
            </a:r>
            <a:endParaRPr lang="nl-BE" sz="2800" dirty="0" smtClean="0">
              <a:solidFill>
                <a:srgbClr val="589199"/>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27563"/>
            <a:ext cx="7862194" cy="403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19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3797-3868-4887-A349-62CA86F43DC7}" type="slidenum">
              <a:rPr lang="fr-BE" smtClean="0">
                <a:solidFill>
                  <a:prstClr val="black">
                    <a:tint val="75000"/>
                  </a:prstClr>
                </a:solidFill>
              </a:rPr>
              <a:pPr/>
              <a:t>15</a:t>
            </a:fld>
            <a:endParaRPr lang="fr-BE">
              <a:solidFill>
                <a:prstClr val="black">
                  <a:tint val="75000"/>
                </a:prstClr>
              </a:solidFill>
            </a:endParaRPr>
          </a:p>
        </p:txBody>
      </p:sp>
      <p:sp>
        <p:nvSpPr>
          <p:cNvPr id="25"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fr-BE" sz="4000" dirty="0" err="1" smtClean="0">
                <a:solidFill>
                  <a:srgbClr val="FF8100"/>
                </a:solidFill>
              </a:rPr>
              <a:t>Switching</a:t>
            </a:r>
            <a:endParaRPr lang="fr-BE" sz="4000" dirty="0">
              <a:solidFill>
                <a:srgbClr val="FF8100"/>
              </a:solidFill>
            </a:endParaRPr>
          </a:p>
        </p:txBody>
      </p:sp>
      <p:sp>
        <p:nvSpPr>
          <p:cNvPr id="12" name="Titre 2"/>
          <p:cNvSpPr txBox="1">
            <a:spLocks/>
          </p:cNvSpPr>
          <p:nvPr/>
        </p:nvSpPr>
        <p:spPr>
          <a:xfrm>
            <a:off x="1219807" y="1161667"/>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en-GB" sz="2800" dirty="0" smtClean="0">
                <a:solidFill>
                  <a:srgbClr val="589199"/>
                </a:solidFill>
              </a:rPr>
              <a:t>Simple process </a:t>
            </a:r>
            <a:r>
              <a:rPr lang="en-GB" sz="2800" dirty="0">
                <a:solidFill>
                  <a:srgbClr val="589199"/>
                </a:solidFill>
              </a:rPr>
              <a:t>to switch </a:t>
            </a:r>
            <a:r>
              <a:rPr lang="en-GB" sz="2800" dirty="0" smtClean="0">
                <a:solidFill>
                  <a:srgbClr val="589199"/>
                </a:solidFill>
              </a:rPr>
              <a:t>bundled services</a:t>
            </a:r>
            <a:endParaRPr lang="en-GB" sz="2800" dirty="0">
              <a:solidFill>
                <a:srgbClr val="589199"/>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8007054" cy="294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73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3797-3868-4887-A349-62CA86F43DC7}" type="slidenum">
              <a:rPr lang="fr-BE" smtClean="0">
                <a:solidFill>
                  <a:prstClr val="black">
                    <a:tint val="75000"/>
                  </a:prstClr>
                </a:solidFill>
              </a:rPr>
              <a:pPr/>
              <a:t>16</a:t>
            </a:fld>
            <a:endParaRPr lang="fr-BE">
              <a:solidFill>
                <a:prstClr val="black">
                  <a:tint val="75000"/>
                </a:prstClr>
              </a:solidFill>
            </a:endParaRPr>
          </a:p>
        </p:txBody>
      </p:sp>
      <p:sp>
        <p:nvSpPr>
          <p:cNvPr id="25"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fr-BE" sz="4000" dirty="0" smtClean="0">
                <a:solidFill>
                  <a:srgbClr val="FF8100"/>
                </a:solidFill>
              </a:rPr>
              <a:t>Challenges of </a:t>
            </a:r>
            <a:r>
              <a:rPr lang="fr-BE" sz="4000" dirty="0" err="1" smtClean="0">
                <a:solidFill>
                  <a:srgbClr val="FF8100"/>
                </a:solidFill>
              </a:rPr>
              <a:t>comparing</a:t>
            </a:r>
            <a:r>
              <a:rPr lang="fr-BE" sz="4000" dirty="0" smtClean="0">
                <a:solidFill>
                  <a:srgbClr val="FF8100"/>
                </a:solidFill>
              </a:rPr>
              <a:t> bundles</a:t>
            </a:r>
            <a:endParaRPr lang="fr-BE" sz="4000" dirty="0">
              <a:solidFill>
                <a:srgbClr val="FF8100"/>
              </a:solidFill>
            </a:endParaRPr>
          </a:p>
        </p:txBody>
      </p:sp>
      <p:graphicFrame>
        <p:nvGraphicFramePr>
          <p:cNvPr id="2" name="Diagram 1"/>
          <p:cNvGraphicFramePr/>
          <p:nvPr>
            <p:extLst>
              <p:ext uri="{D42A27DB-BD31-4B8C-83A1-F6EECF244321}">
                <p14:modId xmlns:p14="http://schemas.microsoft.com/office/powerpoint/2010/main" val="3151736815"/>
              </p:ext>
            </p:extLst>
          </p:nvPr>
        </p:nvGraphicFramePr>
        <p:xfrm>
          <a:off x="251520" y="2132856"/>
          <a:ext cx="8640960" cy="44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re 2"/>
          <p:cNvSpPr txBox="1">
            <a:spLocks/>
          </p:cNvSpPr>
          <p:nvPr/>
        </p:nvSpPr>
        <p:spPr>
          <a:xfrm>
            <a:off x="251520" y="1124744"/>
            <a:ext cx="9102000"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r>
              <a:rPr lang="en-GB" sz="2800" dirty="0" smtClean="0">
                <a:solidFill>
                  <a:srgbClr val="589199"/>
                </a:solidFill>
              </a:rPr>
              <a:t>Quality competition : differentiation based on higher </a:t>
            </a:r>
          </a:p>
          <a:p>
            <a:r>
              <a:rPr lang="en-GB" sz="2800" dirty="0" smtClean="0">
                <a:solidFill>
                  <a:srgbClr val="589199"/>
                </a:solidFill>
              </a:rPr>
              <a:t>quality and lower unit prices</a:t>
            </a:r>
            <a:endParaRPr lang="en-GB" sz="2800" dirty="0">
              <a:solidFill>
                <a:srgbClr val="589199"/>
              </a:solidFill>
            </a:endParaRPr>
          </a:p>
        </p:txBody>
      </p:sp>
    </p:spTree>
    <p:extLst>
      <p:ext uri="{BB962C8B-B14F-4D97-AF65-F5344CB8AC3E}">
        <p14:creationId xmlns:p14="http://schemas.microsoft.com/office/powerpoint/2010/main" val="303635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238944"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en-GB" sz="4000" dirty="0">
                <a:solidFill>
                  <a:srgbClr val="FF8100"/>
                </a:solidFill>
              </a:rPr>
              <a:t>Market outlook</a:t>
            </a:r>
            <a:endParaRPr lang="en-GB" sz="4000" dirty="0" smtClean="0">
              <a:solidFill>
                <a:srgbClr val="FF8100"/>
              </a:solidFill>
            </a:endParaRPr>
          </a:p>
        </p:txBody>
      </p:sp>
      <p:sp>
        <p:nvSpPr>
          <p:cNvPr id="2" name="AutoShape 30" descr="Résultat de recherche d'images pour &quot;update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7" name="AutoShape 34" descr="Résultat de recherche d'images pour &quot;update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9" name="AutoShape 48" descr="Résultat de recherche d'images pour &quot;update ico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2" name="AutoShape 55" descr="Résultat de recherche d'images pour &quot;coming soo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4" name="AutoShape 57" descr="Résultat de recherche d'images pour &quot;coming so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5" name="AutoShape 59" descr="Résultat de recherche d'images pour &quot;coming soon&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6" name="AutoShape 85" descr="Résultat de recherche d'images pour &quot;launch icon&quot;"/>
          <p:cNvSpPr>
            <a:spLocks noChangeAspect="1" noChangeArrowheads="1"/>
          </p:cNvSpPr>
          <p:nvPr/>
        </p:nvSpPr>
        <p:spPr bwMode="auto">
          <a:xfrm>
            <a:off x="1069975" y="11247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34" name="Titre 2"/>
          <p:cNvSpPr txBox="1">
            <a:spLocks/>
          </p:cNvSpPr>
          <p:nvPr/>
        </p:nvSpPr>
        <p:spPr>
          <a:xfrm>
            <a:off x="763096" y="908720"/>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fr-BE" sz="2800" dirty="0" err="1" smtClean="0">
                <a:solidFill>
                  <a:srgbClr val="589199"/>
                </a:solidFill>
              </a:rPr>
              <a:t>Higher</a:t>
            </a:r>
            <a:r>
              <a:rPr lang="fr-BE" sz="2800" dirty="0" smtClean="0">
                <a:solidFill>
                  <a:srgbClr val="589199"/>
                </a:solidFill>
              </a:rPr>
              <a:t> </a:t>
            </a:r>
            <a:r>
              <a:rPr lang="fr-BE" sz="2800" dirty="0" err="1" smtClean="0">
                <a:solidFill>
                  <a:srgbClr val="589199"/>
                </a:solidFill>
              </a:rPr>
              <a:t>transparency</a:t>
            </a:r>
            <a:r>
              <a:rPr lang="fr-BE" sz="2800" dirty="0" smtClean="0">
                <a:solidFill>
                  <a:srgbClr val="589199"/>
                </a:solidFill>
              </a:rPr>
              <a:t> and </a:t>
            </a:r>
            <a:r>
              <a:rPr lang="fr-BE" sz="2800" dirty="0" err="1" smtClean="0">
                <a:solidFill>
                  <a:srgbClr val="589199"/>
                </a:solidFill>
              </a:rPr>
              <a:t>easier</a:t>
            </a:r>
            <a:r>
              <a:rPr lang="fr-BE" sz="2800" dirty="0" smtClean="0">
                <a:solidFill>
                  <a:srgbClr val="589199"/>
                </a:solidFill>
              </a:rPr>
              <a:t> </a:t>
            </a:r>
            <a:r>
              <a:rPr lang="fr-BE" sz="2800" dirty="0" err="1" smtClean="0">
                <a:solidFill>
                  <a:srgbClr val="589199"/>
                </a:solidFill>
              </a:rPr>
              <a:t>switching</a:t>
            </a:r>
            <a:endParaRPr lang="nl-BE" sz="2800" dirty="0" smtClean="0">
              <a:solidFill>
                <a:srgbClr val="589199"/>
              </a:solidFill>
            </a:endParaRPr>
          </a:p>
        </p:txBody>
      </p:sp>
      <p:graphicFrame>
        <p:nvGraphicFramePr>
          <p:cNvPr id="27" name="Espace réservé du contenu 4"/>
          <p:cNvGraphicFramePr>
            <a:graphicFrameLocks noGrp="1"/>
          </p:cNvGraphicFramePr>
          <p:nvPr>
            <p:ph idx="1"/>
            <p:extLst>
              <p:ext uri="{D42A27DB-BD31-4B8C-83A1-F6EECF244321}">
                <p14:modId xmlns:p14="http://schemas.microsoft.com/office/powerpoint/2010/main" val="2661364155"/>
              </p:ext>
            </p:extLst>
          </p:nvPr>
        </p:nvGraphicFramePr>
        <p:xfrm>
          <a:off x="467544" y="1340768"/>
          <a:ext cx="835292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769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4928" y="-171400"/>
            <a:ext cx="8229600" cy="1143000"/>
          </a:xfrm>
        </p:spPr>
        <p:txBody>
          <a:bodyPr>
            <a:noAutofit/>
          </a:bodyPr>
          <a:lstStyle/>
          <a:p>
            <a:pPr algn="l"/>
            <a:r>
              <a:rPr lang="nl-BE" sz="4000" dirty="0" err="1"/>
              <a:t>Key</a:t>
            </a:r>
            <a:r>
              <a:rPr lang="nl-BE" sz="4000" dirty="0"/>
              <a:t> </a:t>
            </a:r>
            <a:r>
              <a:rPr lang="nl-BE" sz="4000" dirty="0" err="1"/>
              <a:t>role</a:t>
            </a:r>
            <a:r>
              <a:rPr lang="nl-BE" sz="4000" dirty="0"/>
              <a:t> of </a:t>
            </a:r>
            <a:r>
              <a:rPr lang="nl-BE" sz="4000" dirty="0" err="1" smtClean="0"/>
              <a:t>bundled</a:t>
            </a:r>
            <a:r>
              <a:rPr lang="nl-BE" sz="4000" dirty="0" smtClean="0"/>
              <a:t> services</a:t>
            </a:r>
            <a:endParaRPr lang="fr-BE" sz="4000" dirty="0"/>
          </a:p>
        </p:txBody>
      </p:sp>
      <p:sp>
        <p:nvSpPr>
          <p:cNvPr id="8" name="Titre 2"/>
          <p:cNvSpPr txBox="1">
            <a:spLocks/>
          </p:cNvSpPr>
          <p:nvPr/>
        </p:nvSpPr>
        <p:spPr>
          <a:xfrm>
            <a:off x="216024" y="692696"/>
            <a:ext cx="8892480" cy="1143000"/>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r>
              <a:rPr lang="nl-BE" sz="2800" dirty="0" err="1" smtClean="0">
                <a:solidFill>
                  <a:srgbClr val="589199"/>
                </a:solidFill>
              </a:rPr>
              <a:t>Subscriptions</a:t>
            </a:r>
            <a:r>
              <a:rPr lang="nl-BE" sz="2800" dirty="0" smtClean="0">
                <a:solidFill>
                  <a:srgbClr val="589199"/>
                </a:solidFill>
              </a:rPr>
              <a:t> </a:t>
            </a:r>
            <a:r>
              <a:rPr lang="nl-BE" sz="2800" dirty="0" err="1" smtClean="0">
                <a:solidFill>
                  <a:srgbClr val="589199"/>
                </a:solidFill>
              </a:rPr>
              <a:t>to</a:t>
            </a:r>
            <a:r>
              <a:rPr lang="nl-BE" sz="2800" dirty="0" smtClean="0">
                <a:solidFill>
                  <a:srgbClr val="589199"/>
                </a:solidFill>
              </a:rPr>
              <a:t> </a:t>
            </a:r>
            <a:r>
              <a:rPr lang="nl-BE" sz="2800" dirty="0" err="1" smtClean="0">
                <a:solidFill>
                  <a:srgbClr val="589199"/>
                </a:solidFill>
              </a:rPr>
              <a:t>bundled</a:t>
            </a:r>
            <a:r>
              <a:rPr lang="nl-BE" sz="2800" dirty="0" smtClean="0">
                <a:solidFill>
                  <a:srgbClr val="589199"/>
                </a:solidFill>
              </a:rPr>
              <a:t> services </a:t>
            </a:r>
            <a:r>
              <a:rPr lang="en-GB" sz="2800" dirty="0" smtClean="0">
                <a:solidFill>
                  <a:srgbClr val="589199"/>
                </a:solidFill>
              </a:rPr>
              <a:t>have </a:t>
            </a:r>
            <a:r>
              <a:rPr lang="en-GB" sz="2800" dirty="0">
                <a:solidFill>
                  <a:srgbClr val="589199"/>
                </a:solidFill>
              </a:rPr>
              <a:t>strongly increased</a:t>
            </a:r>
            <a:endParaRPr lang="nl-BE" sz="2800" dirty="0" smtClean="0">
              <a:solidFill>
                <a:srgbClr val="589199"/>
              </a:solidFill>
            </a:endParaRPr>
          </a:p>
        </p:txBody>
      </p:sp>
      <p:graphicFrame>
        <p:nvGraphicFramePr>
          <p:cNvPr id="7" name="Grafiek 6"/>
          <p:cNvGraphicFramePr>
            <a:graphicFrameLocks/>
          </p:cNvGraphicFramePr>
          <p:nvPr>
            <p:extLst>
              <p:ext uri="{D42A27DB-BD31-4B8C-83A1-F6EECF244321}">
                <p14:modId xmlns:p14="http://schemas.microsoft.com/office/powerpoint/2010/main" val="3832982933"/>
              </p:ext>
            </p:extLst>
          </p:nvPr>
        </p:nvGraphicFramePr>
        <p:xfrm>
          <a:off x="-1260648" y="1988840"/>
          <a:ext cx="1000911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vak 4"/>
          <p:cNvSpPr txBox="1"/>
          <p:nvPr/>
        </p:nvSpPr>
        <p:spPr>
          <a:xfrm>
            <a:off x="107504" y="6453336"/>
            <a:ext cx="5976664" cy="276999"/>
          </a:xfrm>
          <a:prstGeom prst="rect">
            <a:avLst/>
          </a:prstGeom>
          <a:noFill/>
        </p:spPr>
        <p:txBody>
          <a:bodyPr wrap="square" rtlCol="0">
            <a:spAutoFit/>
          </a:bodyPr>
          <a:lstStyle/>
          <a:p>
            <a:r>
              <a:rPr lang="en-CA" sz="1200" dirty="0" smtClean="0">
                <a:solidFill>
                  <a:prstClr val="black"/>
                </a:solidFill>
              </a:rPr>
              <a:t>Source: BIPT, situation on the Belgian Communication market  2016, June 2017</a:t>
            </a:r>
            <a:endParaRPr lang="en-CA" sz="1200" dirty="0">
              <a:solidFill>
                <a:prstClr val="black"/>
              </a:solidFill>
            </a:endParaRPr>
          </a:p>
        </p:txBody>
      </p:sp>
    </p:spTree>
    <p:extLst>
      <p:ext uri="{BB962C8B-B14F-4D97-AF65-F5344CB8AC3E}">
        <p14:creationId xmlns:p14="http://schemas.microsoft.com/office/powerpoint/2010/main" val="1823802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28" y="-99392"/>
            <a:ext cx="8229600" cy="1143000"/>
          </a:xfrm>
        </p:spPr>
        <p:txBody>
          <a:bodyPr>
            <a:normAutofit/>
          </a:bodyPr>
          <a:lstStyle/>
          <a:p>
            <a:pPr algn="l"/>
            <a:r>
              <a:rPr lang="nl-BE" sz="4000" dirty="0" smtClean="0"/>
              <a:t>Mobile component</a:t>
            </a:r>
            <a:endParaRPr lang="nl-BE" sz="4000" dirty="0"/>
          </a:p>
        </p:txBody>
      </p:sp>
      <p:graphicFrame>
        <p:nvGraphicFramePr>
          <p:cNvPr id="5" name="Grafiek 4"/>
          <p:cNvGraphicFramePr>
            <a:graphicFrameLocks/>
          </p:cNvGraphicFramePr>
          <p:nvPr>
            <p:extLst>
              <p:ext uri="{D42A27DB-BD31-4B8C-83A1-F6EECF244321}">
                <p14:modId xmlns:p14="http://schemas.microsoft.com/office/powerpoint/2010/main" val="3936326780"/>
              </p:ext>
            </p:extLst>
          </p:nvPr>
        </p:nvGraphicFramePr>
        <p:xfrm>
          <a:off x="-180528" y="1988840"/>
          <a:ext cx="932452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U-vormige pijl 5"/>
          <p:cNvSpPr/>
          <p:nvPr/>
        </p:nvSpPr>
        <p:spPr>
          <a:xfrm>
            <a:off x="-4501008" y="-252028"/>
            <a:ext cx="3589846" cy="252028"/>
          </a:xfrm>
          <a:prstGeom prst="utur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7030A0"/>
              </a:solidFill>
            </a:endParaRPr>
          </a:p>
        </p:txBody>
      </p:sp>
      <p:sp>
        <p:nvSpPr>
          <p:cNvPr id="8" name="Titre 2"/>
          <p:cNvSpPr txBox="1">
            <a:spLocks/>
          </p:cNvSpPr>
          <p:nvPr/>
        </p:nvSpPr>
        <p:spPr>
          <a:xfrm>
            <a:off x="539552" y="980728"/>
            <a:ext cx="8208912"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r>
              <a:rPr lang="en-GB" sz="2800" dirty="0" smtClean="0">
                <a:solidFill>
                  <a:srgbClr val="589199"/>
                </a:solidFill>
              </a:rPr>
              <a:t>Shares of 4P products have </a:t>
            </a:r>
            <a:r>
              <a:rPr lang="en-GB" sz="2800" dirty="0">
                <a:solidFill>
                  <a:srgbClr val="589199"/>
                </a:solidFill>
              </a:rPr>
              <a:t>strongly </a:t>
            </a:r>
            <a:r>
              <a:rPr lang="en-GB" sz="2800" dirty="0" smtClean="0">
                <a:solidFill>
                  <a:srgbClr val="589199"/>
                </a:solidFill>
              </a:rPr>
              <a:t>increased</a:t>
            </a:r>
            <a:endParaRPr lang="nl-BE" sz="2800" dirty="0" smtClean="0">
              <a:solidFill>
                <a:srgbClr val="589199"/>
              </a:solidFill>
            </a:endParaRPr>
          </a:p>
        </p:txBody>
      </p:sp>
      <p:sp>
        <p:nvSpPr>
          <p:cNvPr id="9" name="Tekstvak 4"/>
          <p:cNvSpPr txBox="1"/>
          <p:nvPr/>
        </p:nvSpPr>
        <p:spPr>
          <a:xfrm>
            <a:off x="107504" y="6453336"/>
            <a:ext cx="5976664" cy="276999"/>
          </a:xfrm>
          <a:prstGeom prst="rect">
            <a:avLst/>
          </a:prstGeom>
          <a:noFill/>
        </p:spPr>
        <p:txBody>
          <a:bodyPr wrap="square" rtlCol="0">
            <a:spAutoFit/>
          </a:bodyPr>
          <a:lstStyle/>
          <a:p>
            <a:r>
              <a:rPr lang="en-CA" sz="1200" dirty="0" smtClean="0">
                <a:solidFill>
                  <a:prstClr val="black"/>
                </a:solidFill>
              </a:rPr>
              <a:t>Source: BIPT, situation on the Belgian Communication market  2016, June 2017</a:t>
            </a:r>
            <a:endParaRPr lang="en-CA" sz="1200" dirty="0">
              <a:solidFill>
                <a:prstClr val="black"/>
              </a:solidFill>
            </a:endParaRPr>
          </a:p>
        </p:txBody>
      </p:sp>
    </p:spTree>
    <p:extLst>
      <p:ext uri="{BB962C8B-B14F-4D97-AF65-F5344CB8AC3E}">
        <p14:creationId xmlns:p14="http://schemas.microsoft.com/office/powerpoint/2010/main" val="930662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6936" y="-99392"/>
            <a:ext cx="8445624" cy="1143000"/>
          </a:xfrm>
        </p:spPr>
        <p:txBody>
          <a:bodyPr>
            <a:noAutofit/>
          </a:bodyPr>
          <a:lstStyle/>
          <a:p>
            <a:pPr algn="l"/>
            <a:r>
              <a:rPr lang="en-GB" sz="4000" dirty="0" smtClean="0"/>
              <a:t>Low churn</a:t>
            </a:r>
            <a:endParaRPr lang="en-GB" sz="4000" dirty="0"/>
          </a:p>
        </p:txBody>
      </p:sp>
      <p:sp>
        <p:nvSpPr>
          <p:cNvPr id="5" name="Tekstvak 4"/>
          <p:cNvSpPr txBox="1"/>
          <p:nvPr/>
        </p:nvSpPr>
        <p:spPr>
          <a:xfrm>
            <a:off x="107504" y="6453336"/>
            <a:ext cx="5976664" cy="276999"/>
          </a:xfrm>
          <a:prstGeom prst="rect">
            <a:avLst/>
          </a:prstGeom>
          <a:noFill/>
        </p:spPr>
        <p:txBody>
          <a:bodyPr wrap="square" rtlCol="0">
            <a:spAutoFit/>
          </a:bodyPr>
          <a:lstStyle/>
          <a:p>
            <a:r>
              <a:rPr lang="en-CA" sz="1200" dirty="0" smtClean="0">
                <a:solidFill>
                  <a:prstClr val="black"/>
                </a:solidFill>
              </a:rPr>
              <a:t>Source: BIPT, situation on the Belgian Communication market  2016, June 2017</a:t>
            </a:r>
            <a:endParaRPr lang="en-CA" sz="1200" dirty="0">
              <a:solidFill>
                <a:prstClr val="black"/>
              </a:solidFill>
            </a:endParaRPr>
          </a:p>
        </p:txBody>
      </p:sp>
      <p:graphicFrame>
        <p:nvGraphicFramePr>
          <p:cNvPr id="6" name="Grafiek 5" title="single play"/>
          <p:cNvGraphicFramePr>
            <a:graphicFrameLocks/>
          </p:cNvGraphicFramePr>
          <p:nvPr>
            <p:extLst>
              <p:ext uri="{D42A27DB-BD31-4B8C-83A1-F6EECF244321}">
                <p14:modId xmlns:p14="http://schemas.microsoft.com/office/powerpoint/2010/main" val="188167625"/>
              </p:ext>
            </p:extLst>
          </p:nvPr>
        </p:nvGraphicFramePr>
        <p:xfrm>
          <a:off x="539552" y="1916832"/>
          <a:ext cx="8147248" cy="4622080"/>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numéro de diapositive 7"/>
          <p:cNvSpPr txBox="1">
            <a:spLocks/>
          </p:cNvSpPr>
          <p:nvPr/>
        </p:nvSpPr>
        <p:spPr bwMode="auto">
          <a:xfrm>
            <a:off x="6553200" y="6356350"/>
            <a:ext cx="2133600" cy="365125"/>
          </a:xfrm>
          <a:prstGeom prst="rect">
            <a:avLst/>
          </a:prstGeom>
          <a:noFill/>
          <a:ln>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2623EE-9B1F-4B72-B8D9-1F69E5193489}" type="slidenum">
              <a:rPr lang="fr-FR" sz="1200" smtClean="0">
                <a:solidFill>
                  <a:prstClr val="black">
                    <a:tint val="75000"/>
                  </a:prstClr>
                </a:solidFill>
              </a:rPr>
              <a:pPr algn="r"/>
              <a:t>5</a:t>
            </a:fld>
            <a:endParaRPr lang="fr-FR" sz="1200" dirty="0" smtClean="0">
              <a:solidFill>
                <a:prstClr val="black">
                  <a:tint val="75000"/>
                </a:prstClr>
              </a:solidFill>
            </a:endParaRPr>
          </a:p>
        </p:txBody>
      </p:sp>
      <p:sp>
        <p:nvSpPr>
          <p:cNvPr id="8" name="Titre 2"/>
          <p:cNvSpPr txBox="1">
            <a:spLocks/>
          </p:cNvSpPr>
          <p:nvPr/>
        </p:nvSpPr>
        <p:spPr>
          <a:xfrm>
            <a:off x="539552" y="951072"/>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en-GB" sz="2800" dirty="0" smtClean="0">
                <a:solidFill>
                  <a:srgbClr val="589199"/>
                </a:solidFill>
              </a:rPr>
              <a:t>More bundled products means higher consumer loyalty</a:t>
            </a:r>
            <a:endParaRPr lang="nl-BE" sz="2800" dirty="0" smtClean="0">
              <a:solidFill>
                <a:srgbClr val="589199"/>
              </a:solidFill>
            </a:endParaRPr>
          </a:p>
        </p:txBody>
      </p:sp>
    </p:spTree>
    <p:extLst>
      <p:ext uri="{BB962C8B-B14F-4D97-AF65-F5344CB8AC3E}">
        <p14:creationId xmlns:p14="http://schemas.microsoft.com/office/powerpoint/2010/main" val="221070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iek 10"/>
          <p:cNvGraphicFramePr>
            <a:graphicFrameLocks/>
          </p:cNvGraphicFramePr>
          <p:nvPr>
            <p:extLst>
              <p:ext uri="{D42A27DB-BD31-4B8C-83A1-F6EECF244321}">
                <p14:modId xmlns:p14="http://schemas.microsoft.com/office/powerpoint/2010/main" val="2036241738"/>
              </p:ext>
            </p:extLst>
          </p:nvPr>
        </p:nvGraphicFramePr>
        <p:xfrm>
          <a:off x="433344" y="1946243"/>
          <a:ext cx="852362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2"/>
          <p:cNvSpPr>
            <a:spLocks noGrp="1"/>
          </p:cNvSpPr>
          <p:nvPr>
            <p:ph type="title"/>
          </p:nvPr>
        </p:nvSpPr>
        <p:spPr>
          <a:xfrm>
            <a:off x="1166936" y="-171400"/>
            <a:ext cx="8229600" cy="1143000"/>
          </a:xfrm>
        </p:spPr>
        <p:txBody>
          <a:bodyPr>
            <a:noAutofit/>
          </a:bodyPr>
          <a:lstStyle/>
          <a:p>
            <a:pPr algn="l"/>
            <a:r>
              <a:rPr lang="fr-BE" sz="4000" dirty="0" err="1" smtClean="0"/>
              <a:t>Marginalized</a:t>
            </a:r>
            <a:r>
              <a:rPr lang="fr-BE" sz="4000" dirty="0" smtClean="0"/>
              <a:t> alternative </a:t>
            </a:r>
            <a:r>
              <a:rPr lang="fr-BE" sz="4000" dirty="0" err="1"/>
              <a:t>operators</a:t>
            </a:r>
            <a:endParaRPr lang="fr-BE" sz="4000" dirty="0"/>
          </a:p>
        </p:txBody>
      </p:sp>
      <p:sp>
        <p:nvSpPr>
          <p:cNvPr id="12" name="Titre 2"/>
          <p:cNvSpPr txBox="1">
            <a:spLocks/>
          </p:cNvSpPr>
          <p:nvPr/>
        </p:nvSpPr>
        <p:spPr>
          <a:xfrm>
            <a:off x="467544" y="922187"/>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en-GB" sz="2800" dirty="0">
                <a:solidFill>
                  <a:srgbClr val="589199"/>
                </a:solidFill>
              </a:rPr>
              <a:t>Alternative broadband operators </a:t>
            </a:r>
            <a:r>
              <a:rPr lang="en-GB" sz="2800" dirty="0" smtClean="0">
                <a:solidFill>
                  <a:srgbClr val="589199"/>
                </a:solidFill>
              </a:rPr>
              <a:t>are unable to compete</a:t>
            </a:r>
            <a:endParaRPr lang="nl-BE" sz="2800" dirty="0" smtClean="0">
              <a:solidFill>
                <a:srgbClr val="589199"/>
              </a:solidFill>
            </a:endParaRPr>
          </a:p>
        </p:txBody>
      </p:sp>
      <p:sp>
        <p:nvSpPr>
          <p:cNvPr id="13" name="Tekstvak 4"/>
          <p:cNvSpPr txBox="1"/>
          <p:nvPr/>
        </p:nvSpPr>
        <p:spPr>
          <a:xfrm>
            <a:off x="107504" y="6453336"/>
            <a:ext cx="5976664" cy="276999"/>
          </a:xfrm>
          <a:prstGeom prst="rect">
            <a:avLst/>
          </a:prstGeom>
          <a:noFill/>
        </p:spPr>
        <p:txBody>
          <a:bodyPr wrap="square" rtlCol="0">
            <a:spAutoFit/>
          </a:bodyPr>
          <a:lstStyle/>
          <a:p>
            <a:r>
              <a:rPr lang="en-CA" sz="1200" dirty="0" smtClean="0">
                <a:solidFill>
                  <a:prstClr val="black"/>
                </a:solidFill>
              </a:rPr>
              <a:t>Source: BIPT, situation on the Belgian Communication market  2016, June 2017</a:t>
            </a:r>
            <a:endParaRPr lang="en-CA" sz="1200" dirty="0">
              <a:solidFill>
                <a:prstClr val="black"/>
              </a:solidFill>
            </a:endParaRPr>
          </a:p>
        </p:txBody>
      </p:sp>
    </p:spTree>
    <p:extLst>
      <p:ext uri="{BB962C8B-B14F-4D97-AF65-F5344CB8AC3E}">
        <p14:creationId xmlns:p14="http://schemas.microsoft.com/office/powerpoint/2010/main" val="226621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755576" y="-99392"/>
            <a:ext cx="8229600" cy="1143000"/>
          </a:xfrm>
          <a:prstGeom prst="rect">
            <a:avLst/>
          </a:prstGeom>
        </p:spPr>
        <p:txBody>
          <a:bodyPr vert="horz" lIns="36000" tIns="36000" rIns="36000" bIns="36000" rtlCol="0" anchor="b" anchorCtr="0">
            <a:normAutofit fontScale="97500"/>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endParaRPr lang="fr-BE" sz="4000" dirty="0"/>
          </a:p>
        </p:txBody>
      </p:sp>
      <p:sp>
        <p:nvSpPr>
          <p:cNvPr id="8" name="Titre 2"/>
          <p:cNvSpPr txBox="1">
            <a:spLocks/>
          </p:cNvSpPr>
          <p:nvPr/>
        </p:nvSpPr>
        <p:spPr>
          <a:xfrm>
            <a:off x="10332640" y="1196752"/>
            <a:ext cx="3200400" cy="1872208"/>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r>
              <a:rPr lang="nl-BE" sz="2000" dirty="0" smtClean="0">
                <a:solidFill>
                  <a:schemeClr val="tx1">
                    <a:lumMod val="50000"/>
                    <a:lumOff val="50000"/>
                  </a:schemeClr>
                </a:solidFill>
              </a:rPr>
              <a:t>Price </a:t>
            </a:r>
            <a:r>
              <a:rPr lang="nl-BE" sz="2000" dirty="0" err="1" smtClean="0">
                <a:solidFill>
                  <a:schemeClr val="tx1">
                    <a:lumMod val="50000"/>
                    <a:lumOff val="50000"/>
                  </a:schemeClr>
                </a:solidFill>
              </a:rPr>
              <a:t>increase</a:t>
            </a:r>
            <a:r>
              <a:rPr lang="nl-BE" sz="2000" dirty="0" smtClean="0">
                <a:solidFill>
                  <a:schemeClr val="tx1">
                    <a:lumMod val="50000"/>
                    <a:lumOff val="50000"/>
                  </a:schemeClr>
                </a:solidFill>
              </a:rPr>
              <a:t> on </a:t>
            </a:r>
            <a:r>
              <a:rPr lang="nl-BE" sz="2000" dirty="0" err="1" smtClean="0">
                <a:solidFill>
                  <a:schemeClr val="tx1">
                    <a:lumMod val="50000"/>
                    <a:lumOff val="50000"/>
                  </a:schemeClr>
                </a:solidFill>
              </a:rPr>
              <a:t>the</a:t>
            </a:r>
            <a:r>
              <a:rPr lang="nl-BE" sz="2000" dirty="0" smtClean="0">
                <a:solidFill>
                  <a:schemeClr val="tx1">
                    <a:lumMod val="50000"/>
                    <a:lumOff val="50000"/>
                  </a:schemeClr>
                </a:solidFill>
              </a:rPr>
              <a:t> </a:t>
            </a:r>
            <a:r>
              <a:rPr lang="nl-BE" sz="2000" dirty="0" err="1" smtClean="0">
                <a:solidFill>
                  <a:schemeClr val="tx1">
                    <a:lumMod val="50000"/>
                    <a:lumOff val="50000"/>
                  </a:schemeClr>
                </a:solidFill>
              </a:rPr>
              <a:t>fixed</a:t>
            </a:r>
            <a:r>
              <a:rPr lang="nl-BE" sz="2000" dirty="0" smtClean="0">
                <a:solidFill>
                  <a:schemeClr val="tx1">
                    <a:lumMod val="50000"/>
                    <a:lumOff val="50000"/>
                  </a:schemeClr>
                </a:solidFill>
              </a:rPr>
              <a:t> services are </a:t>
            </a:r>
            <a:r>
              <a:rPr lang="nl-BE" sz="2000" dirty="0" err="1" smtClean="0">
                <a:solidFill>
                  <a:schemeClr val="tx1">
                    <a:lumMod val="50000"/>
                    <a:lumOff val="50000"/>
                  </a:schemeClr>
                </a:solidFill>
              </a:rPr>
              <a:t>above</a:t>
            </a:r>
            <a:r>
              <a:rPr lang="nl-BE" sz="2000" dirty="0" smtClean="0">
                <a:solidFill>
                  <a:schemeClr val="tx1">
                    <a:lumMod val="50000"/>
                    <a:lumOff val="50000"/>
                  </a:schemeClr>
                </a:solidFill>
              </a:rPr>
              <a:t> </a:t>
            </a:r>
            <a:r>
              <a:rPr lang="nl-BE" sz="2000" dirty="0" err="1" smtClean="0">
                <a:solidFill>
                  <a:schemeClr val="tx1">
                    <a:lumMod val="50000"/>
                    <a:lumOff val="50000"/>
                  </a:schemeClr>
                </a:solidFill>
              </a:rPr>
              <a:t>inflation</a:t>
            </a:r>
            <a:r>
              <a:rPr lang="nl-BE" sz="2000" dirty="0" smtClean="0">
                <a:solidFill>
                  <a:schemeClr val="tx1">
                    <a:lumMod val="50000"/>
                    <a:lumOff val="50000"/>
                  </a:schemeClr>
                </a:solidFill>
              </a:rPr>
              <a:t>. </a:t>
            </a:r>
          </a:p>
          <a:p>
            <a:endParaRPr lang="nl-BE" sz="2000" dirty="0">
              <a:solidFill>
                <a:schemeClr val="tx1">
                  <a:lumMod val="50000"/>
                  <a:lumOff val="50000"/>
                </a:schemeClr>
              </a:solidFill>
            </a:endParaRPr>
          </a:p>
          <a:p>
            <a:r>
              <a:rPr lang="nl-BE" sz="2000" dirty="0" smtClean="0">
                <a:solidFill>
                  <a:schemeClr val="tx1">
                    <a:lumMod val="50000"/>
                    <a:lumOff val="50000"/>
                  </a:schemeClr>
                </a:solidFill>
              </a:rPr>
              <a:t>Mobile </a:t>
            </a:r>
            <a:r>
              <a:rPr lang="nl-BE" sz="2000" dirty="0" err="1" smtClean="0">
                <a:solidFill>
                  <a:schemeClr val="tx1">
                    <a:lumMod val="50000"/>
                    <a:lumOff val="50000"/>
                  </a:schemeClr>
                </a:solidFill>
              </a:rPr>
              <a:t>prices</a:t>
            </a:r>
            <a:r>
              <a:rPr lang="nl-BE" sz="2000" dirty="0" smtClean="0">
                <a:solidFill>
                  <a:schemeClr val="tx1">
                    <a:lumMod val="50000"/>
                    <a:lumOff val="50000"/>
                  </a:schemeClr>
                </a:solidFill>
              </a:rPr>
              <a:t> have </a:t>
            </a:r>
            <a:r>
              <a:rPr lang="nl-BE" sz="2000" dirty="0" err="1" smtClean="0">
                <a:solidFill>
                  <a:schemeClr val="tx1">
                    <a:lumMod val="50000"/>
                    <a:lumOff val="50000"/>
                  </a:schemeClr>
                </a:solidFill>
              </a:rPr>
              <a:t>dropped</a:t>
            </a:r>
            <a:r>
              <a:rPr lang="nl-BE" sz="2000" dirty="0">
                <a:solidFill>
                  <a:schemeClr val="tx1">
                    <a:lumMod val="50000"/>
                    <a:lumOff val="50000"/>
                  </a:schemeClr>
                </a:solidFill>
              </a:rPr>
              <a:t> </a:t>
            </a:r>
            <a:r>
              <a:rPr lang="nl-BE" sz="2000" dirty="0" err="1" smtClean="0">
                <a:solidFill>
                  <a:schemeClr val="tx1">
                    <a:lumMod val="50000"/>
                    <a:lumOff val="50000"/>
                  </a:schemeClr>
                </a:solidFill>
              </a:rPr>
              <a:t>significantly</a:t>
            </a:r>
            <a:r>
              <a:rPr lang="nl-BE" sz="2000" dirty="0" smtClean="0">
                <a:solidFill>
                  <a:schemeClr val="tx1">
                    <a:lumMod val="50000"/>
                    <a:lumOff val="50000"/>
                  </a:schemeClr>
                </a:solidFill>
              </a:rPr>
              <a:t> in </a:t>
            </a:r>
            <a:r>
              <a:rPr lang="nl-BE" sz="2000" dirty="0" err="1" smtClean="0">
                <a:solidFill>
                  <a:schemeClr val="tx1">
                    <a:lumMod val="50000"/>
                    <a:lumOff val="50000"/>
                  </a:schemeClr>
                </a:solidFill>
              </a:rPr>
              <a:t>the</a:t>
            </a:r>
            <a:r>
              <a:rPr lang="nl-BE" sz="2000" dirty="0" smtClean="0">
                <a:solidFill>
                  <a:schemeClr val="tx1">
                    <a:lumMod val="50000"/>
                    <a:lumOff val="50000"/>
                  </a:schemeClr>
                </a:solidFill>
              </a:rPr>
              <a:t> </a:t>
            </a:r>
            <a:r>
              <a:rPr lang="nl-BE" sz="2000" dirty="0" err="1" smtClean="0">
                <a:solidFill>
                  <a:schemeClr val="tx1">
                    <a:lumMod val="50000"/>
                    <a:lumOff val="50000"/>
                  </a:schemeClr>
                </a:solidFill>
              </a:rPr>
              <a:t>same</a:t>
            </a:r>
            <a:r>
              <a:rPr lang="nl-BE" sz="2000" dirty="0" smtClean="0">
                <a:solidFill>
                  <a:schemeClr val="tx1">
                    <a:lumMod val="50000"/>
                    <a:lumOff val="50000"/>
                  </a:schemeClr>
                </a:solidFill>
              </a:rPr>
              <a:t> </a:t>
            </a:r>
            <a:r>
              <a:rPr lang="nl-BE" sz="2000" dirty="0" err="1" smtClean="0">
                <a:solidFill>
                  <a:schemeClr val="tx1">
                    <a:lumMod val="50000"/>
                    <a:lumOff val="50000"/>
                  </a:schemeClr>
                </a:solidFill>
              </a:rPr>
              <a:t>period</a:t>
            </a:r>
            <a:r>
              <a:rPr lang="nl-BE" sz="2000" dirty="0" smtClean="0">
                <a:solidFill>
                  <a:schemeClr val="tx1">
                    <a:lumMod val="50000"/>
                    <a:lumOff val="50000"/>
                  </a:schemeClr>
                </a:solidFill>
              </a:rPr>
              <a:t>.  </a:t>
            </a:r>
          </a:p>
        </p:txBody>
      </p:sp>
      <p:graphicFrame>
        <p:nvGraphicFramePr>
          <p:cNvPr id="5" name="Grafiek 8"/>
          <p:cNvGraphicFramePr>
            <a:graphicFrameLocks/>
          </p:cNvGraphicFramePr>
          <p:nvPr>
            <p:extLst>
              <p:ext uri="{D42A27DB-BD31-4B8C-83A1-F6EECF244321}">
                <p14:modId xmlns:p14="http://schemas.microsoft.com/office/powerpoint/2010/main" val="3998545833"/>
              </p:ext>
            </p:extLst>
          </p:nvPr>
        </p:nvGraphicFramePr>
        <p:xfrm>
          <a:off x="323528" y="1601416"/>
          <a:ext cx="8661648" cy="477991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422655" y="3212976"/>
            <a:ext cx="3456384" cy="2893100"/>
          </a:xfrm>
          <a:prstGeom prst="rect">
            <a:avLst/>
          </a:prstGeom>
        </p:spPr>
        <p:txBody>
          <a:bodyPr wrap="square">
            <a:spAutoFit/>
          </a:bodyPr>
          <a:lstStyle/>
          <a:p>
            <a:pPr lvl="0"/>
            <a:r>
              <a:rPr lang="nl-NL" sz="1400" b="1" i="1" dirty="0" smtClean="0">
                <a:solidFill>
                  <a:schemeClr val="tx1">
                    <a:lumMod val="50000"/>
                    <a:lumOff val="50000"/>
                  </a:schemeClr>
                </a:solidFill>
                <a:latin typeface="+mj-lt"/>
                <a:ea typeface="+mj-ea"/>
                <a:cs typeface="+mj-cs"/>
              </a:rPr>
              <a:t>“The </a:t>
            </a:r>
            <a:r>
              <a:rPr lang="nl-NL" sz="1400" b="1" i="1" dirty="0">
                <a:solidFill>
                  <a:schemeClr val="tx1">
                    <a:lumMod val="50000"/>
                    <a:lumOff val="50000"/>
                  </a:schemeClr>
                </a:solidFill>
                <a:latin typeface="+mj-lt"/>
                <a:ea typeface="+mj-ea"/>
                <a:cs typeface="+mj-cs"/>
              </a:rPr>
              <a:t>price </a:t>
            </a:r>
            <a:r>
              <a:rPr lang="nl-NL" sz="1400" b="1" i="1" dirty="0" err="1">
                <a:solidFill>
                  <a:schemeClr val="tx1">
                    <a:lumMod val="50000"/>
                    <a:lumOff val="50000"/>
                  </a:schemeClr>
                </a:solidFill>
                <a:latin typeface="+mj-lt"/>
                <a:ea typeface="+mj-ea"/>
                <a:cs typeface="+mj-cs"/>
              </a:rPr>
              <a:t>evolution</a:t>
            </a:r>
            <a:r>
              <a:rPr lang="nl-NL" sz="1400" b="1" i="1" dirty="0">
                <a:solidFill>
                  <a:schemeClr val="tx1">
                    <a:lumMod val="50000"/>
                    <a:lumOff val="50000"/>
                  </a:schemeClr>
                </a:solidFill>
                <a:latin typeface="+mj-lt"/>
                <a:ea typeface="+mj-ea"/>
                <a:cs typeface="+mj-cs"/>
              </a:rPr>
              <a:t> of telecom </a:t>
            </a:r>
            <a:r>
              <a:rPr lang="nl-NL" sz="1400" b="1" i="1" dirty="0" err="1" smtClean="0">
                <a:solidFill>
                  <a:schemeClr val="tx1">
                    <a:lumMod val="50000"/>
                    <a:lumOff val="50000"/>
                  </a:schemeClr>
                </a:solidFill>
                <a:latin typeface="+mj-lt"/>
                <a:ea typeface="+mj-ea"/>
                <a:cs typeface="+mj-cs"/>
              </a:rPr>
              <a:t>products</a:t>
            </a:r>
            <a:r>
              <a:rPr lang="nl-NL" sz="1400" b="1" i="1" dirty="0" smtClean="0">
                <a:solidFill>
                  <a:schemeClr val="tx1">
                    <a:lumMod val="50000"/>
                    <a:lumOff val="50000"/>
                  </a:schemeClr>
                </a:solidFill>
                <a:latin typeface="+mj-lt"/>
                <a:ea typeface="+mj-ea"/>
                <a:cs typeface="+mj-cs"/>
              </a:rPr>
              <a:t> has </a:t>
            </a:r>
            <a:r>
              <a:rPr lang="nl-NL" sz="1400" b="1" i="1" dirty="0" err="1">
                <a:solidFill>
                  <a:schemeClr val="tx1">
                    <a:lumMod val="50000"/>
                    <a:lumOff val="50000"/>
                  </a:schemeClr>
                </a:solidFill>
                <a:latin typeface="+mj-lt"/>
                <a:ea typeface="+mj-ea"/>
                <a:cs typeface="+mj-cs"/>
              </a:rPr>
              <a:t>contributed</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heavily</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to</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the</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difference</a:t>
            </a:r>
            <a:r>
              <a:rPr lang="nl-NL" sz="1400" b="1" i="1" dirty="0">
                <a:solidFill>
                  <a:schemeClr val="tx1">
                    <a:lumMod val="50000"/>
                    <a:lumOff val="50000"/>
                  </a:schemeClr>
                </a:solidFill>
                <a:latin typeface="+mj-lt"/>
                <a:ea typeface="+mj-ea"/>
                <a:cs typeface="+mj-cs"/>
              </a:rPr>
              <a:t> of </a:t>
            </a:r>
            <a:r>
              <a:rPr lang="nl-NL" sz="1400" b="1" i="1" dirty="0" err="1">
                <a:solidFill>
                  <a:schemeClr val="tx1">
                    <a:lumMod val="50000"/>
                    <a:lumOff val="50000"/>
                  </a:schemeClr>
                </a:solidFill>
                <a:latin typeface="+mj-lt"/>
                <a:ea typeface="+mj-ea"/>
                <a:cs typeface="+mj-cs"/>
              </a:rPr>
              <a:t>the</a:t>
            </a:r>
            <a:r>
              <a:rPr lang="nl-NL" sz="1400" b="1" i="1" dirty="0">
                <a:solidFill>
                  <a:schemeClr val="tx1">
                    <a:lumMod val="50000"/>
                    <a:lumOff val="50000"/>
                  </a:schemeClr>
                </a:solidFill>
                <a:latin typeface="+mj-lt"/>
                <a:ea typeface="+mj-ea"/>
                <a:cs typeface="+mj-cs"/>
              </a:rPr>
              <a:t> overal </a:t>
            </a:r>
            <a:r>
              <a:rPr lang="nl-NL" sz="1400" b="1" i="1" dirty="0" err="1">
                <a:solidFill>
                  <a:schemeClr val="tx1">
                    <a:lumMod val="50000"/>
                    <a:lumOff val="50000"/>
                  </a:schemeClr>
                </a:solidFill>
                <a:latin typeface="+mj-lt"/>
                <a:ea typeface="+mj-ea"/>
                <a:cs typeface="+mj-cs"/>
              </a:rPr>
              <a:t>price</a:t>
            </a:r>
            <a:r>
              <a:rPr lang="nl-NL" sz="1400" b="1" i="1" dirty="0">
                <a:solidFill>
                  <a:schemeClr val="tx1">
                    <a:lumMod val="50000"/>
                    <a:lumOff val="50000"/>
                  </a:schemeClr>
                </a:solidFill>
                <a:latin typeface="+mj-lt"/>
                <a:ea typeface="+mj-ea"/>
                <a:cs typeface="+mj-cs"/>
              </a:rPr>
              <a:t> level in Belgium </a:t>
            </a:r>
            <a:r>
              <a:rPr lang="nl-NL" sz="1400" b="1" i="1" dirty="0" err="1">
                <a:solidFill>
                  <a:schemeClr val="tx1">
                    <a:lumMod val="50000"/>
                    <a:lumOff val="50000"/>
                  </a:schemeClr>
                </a:solidFill>
                <a:latin typeface="+mj-lt"/>
                <a:ea typeface="+mj-ea"/>
                <a:cs typeface="+mj-cs"/>
              </a:rPr>
              <a:t>with</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neighbouring</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countries</a:t>
            </a:r>
            <a:r>
              <a:rPr lang="nl-NL" sz="1400" b="1" i="1" dirty="0">
                <a:solidFill>
                  <a:schemeClr val="tx1">
                    <a:lumMod val="50000"/>
                    <a:lumOff val="50000"/>
                  </a:schemeClr>
                </a:solidFill>
                <a:latin typeface="+mj-lt"/>
                <a:ea typeface="+mj-ea"/>
                <a:cs typeface="+mj-cs"/>
              </a:rPr>
              <a:t>. Telecom </a:t>
            </a:r>
            <a:r>
              <a:rPr lang="nl-NL" sz="1400" b="1" i="1" dirty="0" err="1" smtClean="0">
                <a:solidFill>
                  <a:schemeClr val="tx1">
                    <a:lumMod val="50000"/>
                    <a:lumOff val="50000"/>
                  </a:schemeClr>
                </a:solidFill>
                <a:latin typeface="+mj-lt"/>
                <a:ea typeface="+mj-ea"/>
                <a:cs typeface="+mj-cs"/>
              </a:rPr>
              <a:t>products</a:t>
            </a:r>
            <a:r>
              <a:rPr lang="nl-NL" sz="1400" b="1" i="1" dirty="0" smtClean="0">
                <a:solidFill>
                  <a:schemeClr val="tx1">
                    <a:lumMod val="50000"/>
                    <a:lumOff val="50000"/>
                  </a:schemeClr>
                </a:solidFill>
                <a:latin typeface="+mj-lt"/>
                <a:ea typeface="+mj-ea"/>
                <a:cs typeface="+mj-cs"/>
              </a:rPr>
              <a:t> </a:t>
            </a:r>
            <a:r>
              <a:rPr lang="nl-NL" sz="1400" b="1" i="1" dirty="0" err="1" smtClean="0">
                <a:solidFill>
                  <a:schemeClr val="tx1">
                    <a:lumMod val="50000"/>
                    <a:lumOff val="50000"/>
                  </a:schemeClr>
                </a:solidFill>
                <a:latin typeface="+mj-lt"/>
                <a:ea typeface="+mj-ea"/>
                <a:cs typeface="+mj-cs"/>
              </a:rPr>
              <a:t>were</a:t>
            </a:r>
            <a:r>
              <a:rPr lang="nl-NL" sz="1400" b="1" i="1" dirty="0" smtClean="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responsible</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for</a:t>
            </a:r>
            <a:r>
              <a:rPr lang="nl-NL" sz="1400" b="1" i="1" dirty="0">
                <a:solidFill>
                  <a:schemeClr val="tx1">
                    <a:lumMod val="50000"/>
                    <a:lumOff val="50000"/>
                  </a:schemeClr>
                </a:solidFill>
                <a:latin typeface="+mj-lt"/>
                <a:ea typeface="+mj-ea"/>
                <a:cs typeface="+mj-cs"/>
              </a:rPr>
              <a:t> </a:t>
            </a:r>
            <a:r>
              <a:rPr lang="nl-NL" sz="1400" b="1" i="1" u="sng" dirty="0">
                <a:solidFill>
                  <a:schemeClr val="tx1">
                    <a:lumMod val="50000"/>
                    <a:lumOff val="50000"/>
                  </a:schemeClr>
                </a:solidFill>
                <a:latin typeface="+mj-lt"/>
                <a:ea typeface="+mj-ea"/>
                <a:cs typeface="+mj-cs"/>
              </a:rPr>
              <a:t>16,7%</a:t>
            </a:r>
            <a:r>
              <a:rPr lang="nl-NL" sz="1400" b="1" i="1" dirty="0">
                <a:solidFill>
                  <a:schemeClr val="tx1">
                    <a:lumMod val="50000"/>
                    <a:lumOff val="50000"/>
                  </a:schemeClr>
                </a:solidFill>
                <a:latin typeface="+mj-lt"/>
                <a:ea typeface="+mj-ea"/>
                <a:cs typeface="+mj-cs"/>
              </a:rPr>
              <a:t>  of </a:t>
            </a:r>
            <a:r>
              <a:rPr lang="nl-NL" sz="1400" b="1" i="1" dirty="0" err="1">
                <a:solidFill>
                  <a:schemeClr val="tx1">
                    <a:lumMod val="50000"/>
                    <a:lumOff val="50000"/>
                  </a:schemeClr>
                </a:solidFill>
                <a:latin typeface="+mj-lt"/>
                <a:ea typeface="+mj-ea"/>
                <a:cs typeface="+mj-cs"/>
              </a:rPr>
              <a:t>the</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difference</a:t>
            </a:r>
            <a:r>
              <a:rPr lang="nl-NL" sz="1400" b="1" i="1" dirty="0">
                <a:solidFill>
                  <a:schemeClr val="tx1">
                    <a:lumMod val="50000"/>
                    <a:lumOff val="50000"/>
                  </a:schemeClr>
                </a:solidFill>
                <a:latin typeface="+mj-lt"/>
                <a:ea typeface="+mj-ea"/>
                <a:cs typeface="+mj-cs"/>
              </a:rPr>
              <a:t> in </a:t>
            </a:r>
            <a:r>
              <a:rPr lang="nl-NL" sz="1400" b="1" i="1" dirty="0" err="1">
                <a:solidFill>
                  <a:schemeClr val="tx1">
                    <a:lumMod val="50000"/>
                    <a:lumOff val="50000"/>
                  </a:schemeClr>
                </a:solidFill>
                <a:latin typeface="+mj-lt"/>
                <a:ea typeface="+mj-ea"/>
                <a:cs typeface="+mj-cs"/>
              </a:rPr>
              <a:t>inflation</a:t>
            </a:r>
            <a:r>
              <a:rPr lang="nl-NL" sz="1400" b="1" i="1" dirty="0">
                <a:solidFill>
                  <a:schemeClr val="tx1">
                    <a:lumMod val="50000"/>
                    <a:lumOff val="50000"/>
                  </a:schemeClr>
                </a:solidFill>
                <a:latin typeface="+mj-lt"/>
                <a:ea typeface="+mj-ea"/>
                <a:cs typeface="+mj-cs"/>
              </a:rPr>
              <a:t>. </a:t>
            </a:r>
            <a:endParaRPr lang="nl-NL" sz="1400" b="1" i="1" dirty="0" smtClean="0">
              <a:solidFill>
                <a:schemeClr val="tx1">
                  <a:lumMod val="50000"/>
                  <a:lumOff val="50000"/>
                </a:schemeClr>
              </a:solidFill>
              <a:latin typeface="+mj-lt"/>
              <a:ea typeface="+mj-ea"/>
              <a:cs typeface="+mj-cs"/>
            </a:endParaRPr>
          </a:p>
          <a:p>
            <a:pPr lvl="0"/>
            <a:endParaRPr lang="nl-NL" sz="1400" b="1" i="1" dirty="0">
              <a:solidFill>
                <a:schemeClr val="tx1">
                  <a:lumMod val="50000"/>
                  <a:lumOff val="50000"/>
                </a:schemeClr>
              </a:solidFill>
              <a:latin typeface="+mj-lt"/>
              <a:ea typeface="+mj-ea"/>
              <a:cs typeface="+mj-cs"/>
            </a:endParaRPr>
          </a:p>
          <a:p>
            <a:pPr lvl="0"/>
            <a:r>
              <a:rPr lang="nl-NL" sz="1400" b="1" i="1" dirty="0" smtClean="0">
                <a:solidFill>
                  <a:schemeClr val="tx1">
                    <a:lumMod val="50000"/>
                    <a:lumOff val="50000"/>
                  </a:schemeClr>
                </a:solidFill>
                <a:latin typeface="+mj-lt"/>
                <a:ea typeface="+mj-ea"/>
                <a:cs typeface="+mj-cs"/>
              </a:rPr>
              <a:t>(…) </a:t>
            </a:r>
            <a:r>
              <a:rPr lang="nl-NL" sz="1400" b="1" i="1" dirty="0">
                <a:solidFill>
                  <a:schemeClr val="tx1">
                    <a:lumMod val="50000"/>
                    <a:lumOff val="50000"/>
                  </a:schemeClr>
                </a:solidFill>
                <a:latin typeface="+mj-lt"/>
                <a:ea typeface="+mj-ea"/>
                <a:cs typeface="+mj-cs"/>
              </a:rPr>
              <a:t>In 2016, </a:t>
            </a:r>
            <a:r>
              <a:rPr lang="nl-NL" sz="1400" b="1" i="1" dirty="0" err="1">
                <a:solidFill>
                  <a:schemeClr val="tx1">
                    <a:lumMod val="50000"/>
                    <a:lumOff val="50000"/>
                  </a:schemeClr>
                </a:solidFill>
                <a:latin typeface="+mj-lt"/>
                <a:ea typeface="+mj-ea"/>
                <a:cs typeface="+mj-cs"/>
              </a:rPr>
              <a:t>bundled</a:t>
            </a:r>
            <a:r>
              <a:rPr lang="nl-NL" sz="1400" b="1" i="1" dirty="0">
                <a:solidFill>
                  <a:schemeClr val="tx1">
                    <a:lumMod val="50000"/>
                    <a:lumOff val="50000"/>
                  </a:schemeClr>
                </a:solidFill>
                <a:latin typeface="+mj-lt"/>
                <a:ea typeface="+mj-ea"/>
                <a:cs typeface="+mj-cs"/>
              </a:rPr>
              <a:t> telecom </a:t>
            </a:r>
            <a:r>
              <a:rPr lang="nl-NL" sz="1400" b="1" i="1" dirty="0" err="1">
                <a:solidFill>
                  <a:schemeClr val="tx1">
                    <a:lumMod val="50000"/>
                    <a:lumOff val="50000"/>
                  </a:schemeClr>
                </a:solidFill>
                <a:latin typeface="+mj-lt"/>
                <a:ea typeface="+mj-ea"/>
                <a:cs typeface="+mj-cs"/>
              </a:rPr>
              <a:t>products</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played</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the</a:t>
            </a:r>
            <a:r>
              <a:rPr lang="nl-NL" sz="1400" b="1" i="1" dirty="0">
                <a:solidFill>
                  <a:schemeClr val="tx1">
                    <a:lumMod val="50000"/>
                    <a:lumOff val="50000"/>
                  </a:schemeClr>
                </a:solidFill>
                <a:latin typeface="+mj-lt"/>
                <a:ea typeface="+mj-ea"/>
                <a:cs typeface="+mj-cs"/>
              </a:rPr>
              <a:t> most significant </a:t>
            </a:r>
            <a:r>
              <a:rPr lang="nl-NL" sz="1400" b="1" i="1" dirty="0" err="1">
                <a:solidFill>
                  <a:schemeClr val="tx1">
                    <a:lumMod val="50000"/>
                    <a:lumOff val="50000"/>
                  </a:schemeClr>
                </a:solidFill>
                <a:latin typeface="+mj-lt"/>
                <a:ea typeface="+mj-ea"/>
                <a:cs typeface="+mj-cs"/>
              </a:rPr>
              <a:t>role</a:t>
            </a:r>
            <a:r>
              <a:rPr lang="nl-NL" sz="1400" b="1" i="1" dirty="0">
                <a:solidFill>
                  <a:schemeClr val="tx1">
                    <a:lumMod val="50000"/>
                    <a:lumOff val="50000"/>
                  </a:schemeClr>
                </a:solidFill>
                <a:latin typeface="+mj-lt"/>
                <a:ea typeface="+mj-ea"/>
                <a:cs typeface="+mj-cs"/>
              </a:rPr>
              <a:t> in </a:t>
            </a:r>
            <a:r>
              <a:rPr lang="nl-NL" sz="1400" b="1" i="1" dirty="0" err="1">
                <a:solidFill>
                  <a:schemeClr val="tx1">
                    <a:lumMod val="50000"/>
                    <a:lumOff val="50000"/>
                  </a:schemeClr>
                </a:solidFill>
                <a:latin typeface="+mj-lt"/>
                <a:ea typeface="+mj-ea"/>
                <a:cs typeface="+mj-cs"/>
              </a:rPr>
              <a:t>the</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difference</a:t>
            </a:r>
            <a:r>
              <a:rPr lang="nl-NL" sz="1400" b="1" i="1" dirty="0">
                <a:solidFill>
                  <a:schemeClr val="tx1">
                    <a:lumMod val="50000"/>
                    <a:lumOff val="50000"/>
                  </a:schemeClr>
                </a:solidFill>
                <a:latin typeface="+mj-lt"/>
                <a:ea typeface="+mj-ea"/>
                <a:cs typeface="+mj-cs"/>
              </a:rPr>
              <a:t> of </a:t>
            </a:r>
            <a:r>
              <a:rPr lang="nl-NL" sz="1400" b="1" i="1" dirty="0" err="1">
                <a:solidFill>
                  <a:schemeClr val="tx1">
                    <a:lumMod val="50000"/>
                    <a:lumOff val="50000"/>
                  </a:schemeClr>
                </a:solidFill>
                <a:latin typeface="+mj-lt"/>
                <a:ea typeface="+mj-ea"/>
                <a:cs typeface="+mj-cs"/>
              </a:rPr>
              <a:t>inflation</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with</a:t>
            </a:r>
            <a:r>
              <a:rPr lang="nl-NL" sz="1400" b="1" i="1" dirty="0">
                <a:solidFill>
                  <a:schemeClr val="tx1">
                    <a:lumMod val="50000"/>
                    <a:lumOff val="50000"/>
                  </a:schemeClr>
                </a:solidFill>
                <a:latin typeface="+mj-lt"/>
                <a:ea typeface="+mj-ea"/>
                <a:cs typeface="+mj-cs"/>
              </a:rPr>
              <a:t> </a:t>
            </a:r>
            <a:r>
              <a:rPr lang="nl-NL" sz="1400" b="1" i="1" dirty="0" err="1">
                <a:solidFill>
                  <a:schemeClr val="tx1">
                    <a:lumMod val="50000"/>
                    <a:lumOff val="50000"/>
                  </a:schemeClr>
                </a:solidFill>
                <a:latin typeface="+mj-lt"/>
                <a:ea typeface="+mj-ea"/>
                <a:cs typeface="+mj-cs"/>
              </a:rPr>
              <a:t>neighbouring</a:t>
            </a:r>
            <a:r>
              <a:rPr lang="nl-NL" sz="1400" b="1" i="1" dirty="0">
                <a:solidFill>
                  <a:schemeClr val="tx1">
                    <a:lumMod val="50000"/>
                    <a:lumOff val="50000"/>
                  </a:schemeClr>
                </a:solidFill>
                <a:latin typeface="+mj-lt"/>
                <a:ea typeface="+mj-ea"/>
                <a:cs typeface="+mj-cs"/>
              </a:rPr>
              <a:t> </a:t>
            </a:r>
            <a:r>
              <a:rPr lang="nl-NL" sz="1400" b="1" i="1" dirty="0" err="1" smtClean="0">
                <a:solidFill>
                  <a:schemeClr val="tx1">
                    <a:lumMod val="50000"/>
                    <a:lumOff val="50000"/>
                  </a:schemeClr>
                </a:solidFill>
                <a:latin typeface="+mj-lt"/>
                <a:ea typeface="+mj-ea"/>
                <a:cs typeface="+mj-cs"/>
              </a:rPr>
              <a:t>countries</a:t>
            </a:r>
            <a:r>
              <a:rPr lang="nl-NL" sz="1400" b="1" i="1" dirty="0" smtClean="0">
                <a:solidFill>
                  <a:schemeClr val="tx1">
                    <a:lumMod val="50000"/>
                    <a:lumOff val="50000"/>
                  </a:schemeClr>
                </a:solidFill>
                <a:latin typeface="+mj-lt"/>
                <a:ea typeface="+mj-ea"/>
                <a:cs typeface="+mj-cs"/>
              </a:rPr>
              <a:t>,”</a:t>
            </a:r>
          </a:p>
          <a:p>
            <a:pPr lvl="0"/>
            <a:r>
              <a:rPr lang="nl-NL" sz="1400" b="1" dirty="0" smtClean="0">
                <a:latin typeface="+mj-lt"/>
                <a:ea typeface="+mj-ea"/>
                <a:cs typeface="+mj-cs"/>
              </a:rPr>
              <a:t>- </a:t>
            </a:r>
            <a:r>
              <a:rPr lang="nl-NL" sz="1400" b="1" dirty="0" err="1" smtClean="0">
                <a:latin typeface="+mj-lt"/>
                <a:ea typeface="+mj-ea"/>
                <a:cs typeface="+mj-cs"/>
              </a:rPr>
              <a:t>Belgian</a:t>
            </a:r>
            <a:r>
              <a:rPr lang="nl-NL" sz="1400" b="1" dirty="0" smtClean="0">
                <a:latin typeface="+mj-lt"/>
                <a:ea typeface="+mj-ea"/>
                <a:cs typeface="+mj-cs"/>
              </a:rPr>
              <a:t> </a:t>
            </a:r>
            <a:r>
              <a:rPr lang="nl-NL" sz="1400" b="1" dirty="0" err="1" smtClean="0">
                <a:latin typeface="+mj-lt"/>
                <a:ea typeface="+mj-ea"/>
                <a:cs typeface="+mj-cs"/>
              </a:rPr>
              <a:t>price</a:t>
            </a:r>
            <a:r>
              <a:rPr lang="nl-NL" sz="1400" b="1" dirty="0" smtClean="0">
                <a:latin typeface="+mj-lt"/>
                <a:ea typeface="+mj-ea"/>
                <a:cs typeface="+mj-cs"/>
              </a:rPr>
              <a:t> observatorium </a:t>
            </a:r>
            <a:r>
              <a:rPr lang="nl-NL" sz="1400" b="1" dirty="0" err="1" smtClean="0">
                <a:latin typeface="+mj-lt"/>
                <a:ea typeface="+mj-ea"/>
                <a:cs typeface="+mj-cs"/>
              </a:rPr>
              <a:t>study</a:t>
            </a:r>
            <a:r>
              <a:rPr lang="nl-NL" sz="1400" b="1" dirty="0" smtClean="0">
                <a:latin typeface="+mj-lt"/>
                <a:ea typeface="+mj-ea"/>
                <a:cs typeface="+mj-cs"/>
              </a:rPr>
              <a:t>,  </a:t>
            </a:r>
            <a:r>
              <a:rPr lang="nl-NL" sz="1400" b="1" dirty="0" err="1" smtClean="0">
                <a:latin typeface="+mj-lt"/>
                <a:ea typeface="+mj-ea"/>
                <a:cs typeface="+mj-cs"/>
              </a:rPr>
              <a:t>February</a:t>
            </a:r>
            <a:r>
              <a:rPr lang="nl-NL" sz="1400" b="1" dirty="0" smtClean="0">
                <a:latin typeface="+mj-lt"/>
                <a:ea typeface="+mj-ea"/>
                <a:cs typeface="+mj-cs"/>
              </a:rPr>
              <a:t> 2017</a:t>
            </a:r>
            <a:endParaRPr lang="nl-NL" sz="1400" b="1" dirty="0">
              <a:latin typeface="+mj-lt"/>
              <a:ea typeface="+mj-ea"/>
              <a:cs typeface="+mj-cs"/>
            </a:endParaRPr>
          </a:p>
        </p:txBody>
      </p:sp>
      <p:sp>
        <p:nvSpPr>
          <p:cNvPr id="6" name="Titel 1"/>
          <p:cNvSpPr>
            <a:spLocks noGrp="1"/>
          </p:cNvSpPr>
          <p:nvPr>
            <p:ph type="title"/>
          </p:nvPr>
        </p:nvSpPr>
        <p:spPr>
          <a:xfrm>
            <a:off x="1145232" y="-99392"/>
            <a:ext cx="8229600" cy="1143000"/>
          </a:xfrm>
        </p:spPr>
        <p:txBody>
          <a:bodyPr>
            <a:normAutofit/>
          </a:bodyPr>
          <a:lstStyle/>
          <a:p>
            <a:pPr algn="l">
              <a:spcBef>
                <a:spcPts val="0"/>
              </a:spcBef>
              <a:defRPr/>
            </a:pPr>
            <a:r>
              <a:rPr lang="nl-BE" dirty="0"/>
              <a:t>Price </a:t>
            </a:r>
            <a:r>
              <a:rPr lang="nl-BE" dirty="0" err="1" smtClean="0"/>
              <a:t>increases</a:t>
            </a:r>
            <a:endParaRPr lang="fr-BE" dirty="0"/>
          </a:p>
        </p:txBody>
      </p:sp>
      <p:sp>
        <p:nvSpPr>
          <p:cNvPr id="3" name="Rectangle 2"/>
          <p:cNvSpPr/>
          <p:nvPr/>
        </p:nvSpPr>
        <p:spPr>
          <a:xfrm>
            <a:off x="1269976" y="1923974"/>
            <a:ext cx="7200799" cy="609398"/>
          </a:xfrm>
          <a:prstGeom prst="rect">
            <a:avLst/>
          </a:prstGeom>
        </p:spPr>
        <p:txBody>
          <a:bodyPr wrap="square">
            <a:spAutoFit/>
          </a:bodyPr>
          <a:lstStyle/>
          <a:p>
            <a:pPr algn="ctr">
              <a:defRPr sz="1920" b="0" i="0" u="none" strike="noStrike" kern="1200" baseline="0">
                <a:solidFill>
                  <a:srgbClr val="000000"/>
                </a:solidFill>
                <a:latin typeface="Calibri"/>
                <a:ea typeface="Calibri"/>
                <a:cs typeface="Calibri"/>
              </a:defRPr>
            </a:pPr>
            <a:r>
              <a:rPr lang="en-US" sz="1680" b="1" dirty="0"/>
              <a:t>Consumer price index </a:t>
            </a:r>
            <a:r>
              <a:rPr lang="en-US" sz="1680" b="1" dirty="0" smtClean="0"/>
              <a:t>vs consumer </a:t>
            </a:r>
            <a:r>
              <a:rPr lang="en-US" sz="1680" b="1" dirty="0"/>
              <a:t>prices telecom products</a:t>
            </a:r>
          </a:p>
          <a:p>
            <a:pPr algn="ctr">
              <a:defRPr sz="1920" b="0" i="0" u="none" strike="noStrike" kern="1200" baseline="0">
                <a:solidFill>
                  <a:srgbClr val="000000"/>
                </a:solidFill>
                <a:latin typeface="Calibri"/>
                <a:ea typeface="Calibri"/>
                <a:cs typeface="Calibri"/>
              </a:defRPr>
            </a:pPr>
            <a:r>
              <a:rPr lang="en-US" sz="1680" b="1" dirty="0"/>
              <a:t>January 2014 = 100</a:t>
            </a:r>
          </a:p>
        </p:txBody>
      </p:sp>
      <p:sp>
        <p:nvSpPr>
          <p:cNvPr id="9" name="Titre 2"/>
          <p:cNvSpPr txBox="1">
            <a:spLocks/>
          </p:cNvSpPr>
          <p:nvPr/>
        </p:nvSpPr>
        <p:spPr>
          <a:xfrm>
            <a:off x="625664" y="921674"/>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en-GB" sz="2800" dirty="0" smtClean="0">
                <a:solidFill>
                  <a:srgbClr val="589199"/>
                </a:solidFill>
              </a:rPr>
              <a:t>Telecom prices have increased above inflation levels</a:t>
            </a:r>
            <a:endParaRPr lang="nl-BE" sz="2800" dirty="0" smtClean="0">
              <a:solidFill>
                <a:srgbClr val="589199"/>
              </a:solidFill>
            </a:endParaRPr>
          </a:p>
        </p:txBody>
      </p:sp>
      <p:sp>
        <p:nvSpPr>
          <p:cNvPr id="12" name="Tekstvak 4"/>
          <p:cNvSpPr txBox="1"/>
          <p:nvPr/>
        </p:nvSpPr>
        <p:spPr>
          <a:xfrm>
            <a:off x="107504" y="6453336"/>
            <a:ext cx="5976664" cy="276999"/>
          </a:xfrm>
          <a:prstGeom prst="rect">
            <a:avLst/>
          </a:prstGeom>
          <a:noFill/>
        </p:spPr>
        <p:txBody>
          <a:bodyPr wrap="square" rtlCol="0">
            <a:spAutoFit/>
          </a:bodyPr>
          <a:lstStyle/>
          <a:p>
            <a:r>
              <a:rPr lang="en-CA" sz="1200" dirty="0" smtClean="0">
                <a:solidFill>
                  <a:prstClr val="black"/>
                </a:solidFill>
              </a:rPr>
              <a:t>Source: SPF  Economy, price index, 2016 </a:t>
            </a:r>
            <a:endParaRPr lang="en-CA" sz="1200" dirty="0">
              <a:solidFill>
                <a:prstClr val="black"/>
              </a:solidFill>
            </a:endParaRPr>
          </a:p>
        </p:txBody>
      </p:sp>
    </p:spTree>
    <p:extLst>
      <p:ext uri="{BB962C8B-B14F-4D97-AF65-F5344CB8AC3E}">
        <p14:creationId xmlns:p14="http://schemas.microsoft.com/office/powerpoint/2010/main" val="133197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115616" y="-171400"/>
            <a:ext cx="8229600" cy="1143000"/>
          </a:xfrm>
          <a:prstGeom prst="rect">
            <a:avLst/>
          </a:prstGeom>
        </p:spPr>
        <p:txBody>
          <a:bodyPr vert="horz" lIns="36000" tIns="36000" rIns="36000" bIns="36000" rtlCol="0" anchor="b" anchorCtr="0">
            <a:normAutofit/>
          </a:bodyPr>
          <a:lstStyle>
            <a:lvl1pPr algn="ctr" defTabSz="914400" rtl="0" eaLnBrk="1" latinLnBrk="0" hangingPunct="1">
              <a:spcBef>
                <a:spcPct val="0"/>
              </a:spcBef>
              <a:buNone/>
              <a:defRPr sz="4400" b="1" kern="1200">
                <a:solidFill>
                  <a:srgbClr val="589199"/>
                </a:solidFill>
                <a:latin typeface="+mj-lt"/>
                <a:ea typeface="+mj-ea"/>
                <a:cs typeface="+mj-cs"/>
              </a:defRPr>
            </a:lvl1pPr>
          </a:lstStyle>
          <a:p>
            <a:pPr algn="l"/>
            <a:r>
              <a:rPr lang="en-GB" sz="4000" dirty="0" smtClean="0">
                <a:solidFill>
                  <a:srgbClr val="FF8100"/>
                </a:solidFill>
              </a:rPr>
              <a:t>Regulatory remedies</a:t>
            </a:r>
          </a:p>
        </p:txBody>
      </p:sp>
      <p:sp>
        <p:nvSpPr>
          <p:cNvPr id="2" name="AutoShape 30" descr="Résultat de recherche d'images pour &quot;update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7" name="AutoShape 34" descr="Résultat de recherche d'images pour &quot;update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9" name="AutoShape 48" descr="Résultat de recherche d'images pour &quot;update ico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2" name="AutoShape 55" descr="Résultat de recherche d'images pour &quot;coming soo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4" name="AutoShape 57" descr="Résultat de recherche d'images pour &quot;coming so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5" name="AutoShape 59" descr="Résultat de recherche d'images pour &quot;coming soon&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aphicFrame>
        <p:nvGraphicFramePr>
          <p:cNvPr id="37" name="Content Placeholder 4"/>
          <p:cNvGraphicFramePr>
            <a:graphicFrameLocks noGrp="1"/>
          </p:cNvGraphicFramePr>
          <p:nvPr>
            <p:ph idx="1"/>
            <p:extLst>
              <p:ext uri="{D42A27DB-BD31-4B8C-83A1-F6EECF244321}">
                <p14:modId xmlns:p14="http://schemas.microsoft.com/office/powerpoint/2010/main" val="3646111919"/>
              </p:ext>
            </p:extLst>
          </p:nvPr>
        </p:nvGraphicFramePr>
        <p:xfrm>
          <a:off x="865312" y="2204864"/>
          <a:ext cx="7787208"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itre 2"/>
          <p:cNvSpPr txBox="1">
            <a:spLocks/>
          </p:cNvSpPr>
          <p:nvPr/>
        </p:nvSpPr>
        <p:spPr>
          <a:xfrm>
            <a:off x="612775" y="1052736"/>
            <a:ext cx="8503762"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r>
              <a:rPr lang="nl-BE" sz="2800" dirty="0" err="1" smtClean="0">
                <a:solidFill>
                  <a:srgbClr val="589199"/>
                </a:solidFill>
              </a:rPr>
              <a:t>Allowing</a:t>
            </a:r>
            <a:r>
              <a:rPr lang="nl-BE" sz="2800" dirty="0" smtClean="0">
                <a:solidFill>
                  <a:srgbClr val="589199"/>
                </a:solidFill>
              </a:rPr>
              <a:t> </a:t>
            </a:r>
            <a:r>
              <a:rPr lang="nl-BE" sz="2800" dirty="0" err="1" smtClean="0">
                <a:solidFill>
                  <a:srgbClr val="589199"/>
                </a:solidFill>
              </a:rPr>
              <a:t>alternative</a:t>
            </a:r>
            <a:r>
              <a:rPr lang="nl-BE" sz="2800" dirty="0" smtClean="0">
                <a:solidFill>
                  <a:srgbClr val="589199"/>
                </a:solidFill>
              </a:rPr>
              <a:t> providers </a:t>
            </a:r>
            <a:r>
              <a:rPr lang="nl-BE" sz="2800" dirty="0" err="1" smtClean="0">
                <a:solidFill>
                  <a:srgbClr val="589199"/>
                </a:solidFill>
              </a:rPr>
              <a:t>to</a:t>
            </a:r>
            <a:r>
              <a:rPr lang="nl-BE" sz="2800" dirty="0" smtClean="0">
                <a:solidFill>
                  <a:srgbClr val="589199"/>
                </a:solidFill>
              </a:rPr>
              <a:t> </a:t>
            </a:r>
            <a:r>
              <a:rPr lang="nl-BE" sz="2800" dirty="0" err="1" smtClean="0">
                <a:solidFill>
                  <a:srgbClr val="589199"/>
                </a:solidFill>
              </a:rPr>
              <a:t>replicate</a:t>
            </a:r>
            <a:r>
              <a:rPr lang="nl-BE" sz="2800" dirty="0" smtClean="0">
                <a:solidFill>
                  <a:srgbClr val="589199"/>
                </a:solidFill>
              </a:rPr>
              <a:t> </a:t>
            </a:r>
            <a:r>
              <a:rPr lang="nl-BE" sz="2800" dirty="0" err="1" smtClean="0">
                <a:solidFill>
                  <a:srgbClr val="589199"/>
                </a:solidFill>
              </a:rPr>
              <a:t>bundled</a:t>
            </a:r>
            <a:r>
              <a:rPr lang="nl-BE" sz="2800" dirty="0" smtClean="0">
                <a:solidFill>
                  <a:srgbClr val="589199"/>
                </a:solidFill>
              </a:rPr>
              <a:t> </a:t>
            </a:r>
            <a:r>
              <a:rPr lang="nl-BE" sz="2800" dirty="0" err="1" smtClean="0">
                <a:solidFill>
                  <a:srgbClr val="589199"/>
                </a:solidFill>
              </a:rPr>
              <a:t>products</a:t>
            </a:r>
            <a:r>
              <a:rPr lang="nl-BE" sz="2800" dirty="0" smtClean="0">
                <a:solidFill>
                  <a:srgbClr val="589199"/>
                </a:solidFill>
              </a:rPr>
              <a:t> </a:t>
            </a:r>
          </a:p>
        </p:txBody>
      </p:sp>
    </p:spTree>
    <p:extLst>
      <p:ext uri="{BB962C8B-B14F-4D97-AF65-F5344CB8AC3E}">
        <p14:creationId xmlns:p14="http://schemas.microsoft.com/office/powerpoint/2010/main" val="277927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44463"/>
            <a:ext cx="8229600" cy="1143000"/>
          </a:xfrm>
        </p:spPr>
        <p:txBody>
          <a:bodyPr>
            <a:noAutofit/>
          </a:bodyPr>
          <a:lstStyle/>
          <a:p>
            <a:pPr algn="l"/>
            <a:r>
              <a:rPr lang="nl-BE" sz="4000" dirty="0" smtClean="0"/>
              <a:t>New entry in 2016</a:t>
            </a:r>
            <a:endParaRPr lang="nl-BE" sz="4000" dirty="0"/>
          </a:p>
        </p:txBody>
      </p:sp>
      <p:sp>
        <p:nvSpPr>
          <p:cNvPr id="4" name="Tijdelijke aanduiding voor inhoud 2"/>
          <p:cNvSpPr txBox="1">
            <a:spLocks/>
          </p:cNvSpPr>
          <p:nvPr/>
        </p:nvSpPr>
        <p:spPr>
          <a:xfrm>
            <a:off x="539552" y="1844824"/>
            <a:ext cx="8229600" cy="471338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cap="small" baseline="0">
                <a:solidFill>
                  <a:srgbClr val="7F7F7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8100"/>
              </a:buClr>
            </a:pPr>
            <a:endParaRPr lang="nl-BE" dirty="0" smtClean="0"/>
          </a:p>
          <a:p>
            <a:pPr marL="457200" indent="-457200">
              <a:buClr>
                <a:srgbClr val="FF8100"/>
              </a:buClr>
              <a:buFont typeface="Wingdings" panose="05000000000000000000" pitchFamily="2" charset="2"/>
              <a:buChar char="q"/>
            </a:pPr>
            <a:endParaRPr lang="nl-BE" dirty="0" smtClean="0"/>
          </a:p>
          <a:p>
            <a:pPr marL="457200" indent="-457200">
              <a:buClr>
                <a:srgbClr val="FF8100"/>
              </a:buClr>
              <a:buFont typeface="Wingdings" panose="05000000000000000000" pitchFamily="2" charset="2"/>
              <a:buChar char="q"/>
            </a:pPr>
            <a:endParaRPr lang="nl-BE" dirty="0" smtClean="0"/>
          </a:p>
          <a:p>
            <a:pPr marL="457200" indent="-457200">
              <a:buClr>
                <a:srgbClr val="FF8100"/>
              </a:buClr>
              <a:buFont typeface="Wingdings" panose="05000000000000000000" pitchFamily="2" charset="2"/>
              <a:buChar char="q"/>
            </a:pPr>
            <a:endParaRPr lang="nl-BE" dirty="0"/>
          </a:p>
        </p:txBody>
      </p:sp>
      <p:sp>
        <p:nvSpPr>
          <p:cNvPr id="5" name="Rechthoek 4"/>
          <p:cNvSpPr/>
          <p:nvPr/>
        </p:nvSpPr>
        <p:spPr>
          <a:xfrm>
            <a:off x="9684568" y="1558665"/>
            <a:ext cx="7835470" cy="1631216"/>
          </a:xfrm>
          <a:prstGeom prst="rect">
            <a:avLst/>
          </a:prstGeom>
        </p:spPr>
        <p:txBody>
          <a:bodyPr wrap="square">
            <a:spAutoFit/>
          </a:bodyPr>
          <a:lstStyle/>
          <a:p>
            <a:pPr marL="914400" lvl="1" indent="-457200">
              <a:buFont typeface="Wingdings" panose="05000000000000000000" pitchFamily="2" charset="2"/>
              <a:buChar char="ü"/>
            </a:pPr>
            <a:endParaRPr lang="nl-BE" sz="2000" b="1" dirty="0" smtClean="0">
              <a:solidFill>
                <a:srgbClr val="FF0000"/>
              </a:solidFill>
              <a:latin typeface="+mj-lt"/>
              <a:ea typeface="+mj-ea"/>
              <a:cs typeface="+mj-cs"/>
            </a:endParaRPr>
          </a:p>
          <a:p>
            <a:pPr marL="342900" indent="-342900">
              <a:buFont typeface="Arial" panose="020B0604020202020204" pitchFamily="34" charset="0"/>
              <a:buChar char="•"/>
            </a:pPr>
            <a:r>
              <a:rPr lang="nl-BE" sz="2000" b="1" dirty="0" smtClean="0">
                <a:solidFill>
                  <a:schemeClr val="tx1">
                    <a:lumMod val="50000"/>
                    <a:lumOff val="50000"/>
                  </a:schemeClr>
                </a:solidFill>
                <a:latin typeface="+mj-lt"/>
                <a:ea typeface="+mj-ea"/>
                <a:cs typeface="+mj-cs"/>
              </a:rPr>
              <a:t>New market entry 2016: </a:t>
            </a:r>
            <a:r>
              <a:rPr lang="nl-BE" sz="2000" b="1" dirty="0" smtClean="0">
                <a:solidFill>
                  <a:schemeClr val="accent3"/>
                </a:solidFill>
                <a:latin typeface="+mj-lt"/>
                <a:ea typeface="+mj-ea"/>
                <a:cs typeface="+mj-cs"/>
              </a:rPr>
              <a:t>Orange</a:t>
            </a:r>
            <a:r>
              <a:rPr lang="nl-BE" sz="2000" b="1" dirty="0" smtClean="0">
                <a:solidFill>
                  <a:schemeClr val="tx1">
                    <a:lumMod val="50000"/>
                    <a:lumOff val="50000"/>
                  </a:schemeClr>
                </a:solidFill>
                <a:latin typeface="+mj-lt"/>
                <a:ea typeface="+mj-ea"/>
                <a:cs typeface="+mj-cs"/>
              </a:rPr>
              <a:t> </a:t>
            </a:r>
            <a:r>
              <a:rPr lang="nl-BE" sz="2000" b="1" dirty="0" err="1" smtClean="0">
                <a:solidFill>
                  <a:schemeClr val="tx1">
                    <a:lumMod val="50000"/>
                    <a:lumOff val="50000"/>
                  </a:schemeClr>
                </a:solidFill>
                <a:latin typeface="+mj-lt"/>
                <a:ea typeface="+mj-ea"/>
                <a:cs typeface="+mj-cs"/>
              </a:rPr>
              <a:t>launches</a:t>
            </a:r>
            <a:r>
              <a:rPr lang="nl-BE" sz="2000" b="1" dirty="0" smtClean="0">
                <a:solidFill>
                  <a:schemeClr val="tx1">
                    <a:lumMod val="50000"/>
                    <a:lumOff val="50000"/>
                  </a:schemeClr>
                </a:solidFill>
                <a:latin typeface="+mj-lt"/>
                <a:ea typeface="+mj-ea"/>
                <a:cs typeface="+mj-cs"/>
              </a:rPr>
              <a:t> a new </a:t>
            </a:r>
            <a:r>
              <a:rPr lang="nl-BE" sz="2000" b="1" dirty="0" err="1" smtClean="0">
                <a:solidFill>
                  <a:schemeClr val="tx1">
                    <a:lumMod val="50000"/>
                    <a:lumOff val="50000"/>
                  </a:schemeClr>
                </a:solidFill>
                <a:latin typeface="+mj-lt"/>
                <a:ea typeface="+mj-ea"/>
                <a:cs typeface="+mj-cs"/>
              </a:rPr>
              <a:t>multiplay</a:t>
            </a:r>
            <a:r>
              <a:rPr lang="nl-BE" sz="2000" b="1" dirty="0" smtClean="0">
                <a:solidFill>
                  <a:schemeClr val="tx1">
                    <a:lumMod val="50000"/>
                    <a:lumOff val="50000"/>
                  </a:schemeClr>
                </a:solidFill>
                <a:latin typeface="+mj-lt"/>
                <a:ea typeface="+mj-ea"/>
                <a:cs typeface="+mj-cs"/>
              </a:rPr>
              <a:t> product (2P - internet </a:t>
            </a:r>
            <a:r>
              <a:rPr lang="nl-BE" sz="2000" b="1" dirty="0" err="1" smtClean="0">
                <a:solidFill>
                  <a:schemeClr val="tx1">
                    <a:lumMod val="50000"/>
                    <a:lumOff val="50000"/>
                  </a:schemeClr>
                </a:solidFill>
                <a:latin typeface="+mj-lt"/>
                <a:ea typeface="+mj-ea"/>
                <a:cs typeface="+mj-cs"/>
              </a:rPr>
              <a:t>and</a:t>
            </a:r>
            <a:r>
              <a:rPr lang="nl-BE" sz="2000" b="1" dirty="0" smtClean="0">
                <a:solidFill>
                  <a:schemeClr val="tx1">
                    <a:lumMod val="50000"/>
                    <a:lumOff val="50000"/>
                  </a:schemeClr>
                </a:solidFill>
                <a:latin typeface="+mj-lt"/>
                <a:ea typeface="+mj-ea"/>
                <a:cs typeface="+mj-cs"/>
              </a:rPr>
              <a:t> TV) </a:t>
            </a:r>
          </a:p>
          <a:p>
            <a:pPr marL="342900" indent="-342900">
              <a:buFont typeface="Arial" panose="020B0604020202020204" pitchFamily="34" charset="0"/>
              <a:buChar char="•"/>
            </a:pPr>
            <a:r>
              <a:rPr lang="nl-BE" sz="2000" b="1" dirty="0" smtClean="0">
                <a:solidFill>
                  <a:schemeClr val="tx1">
                    <a:lumMod val="50000"/>
                    <a:lumOff val="50000"/>
                  </a:schemeClr>
                </a:solidFill>
                <a:latin typeface="+mj-lt"/>
                <a:ea typeface="+mj-ea"/>
                <a:cs typeface="+mj-cs"/>
              </a:rPr>
              <a:t>Target of 100k </a:t>
            </a:r>
            <a:r>
              <a:rPr lang="nl-BE" sz="2000" b="1" dirty="0" err="1" smtClean="0">
                <a:solidFill>
                  <a:schemeClr val="tx1">
                    <a:lumMod val="50000"/>
                    <a:lumOff val="50000"/>
                  </a:schemeClr>
                </a:solidFill>
                <a:latin typeface="+mj-lt"/>
                <a:ea typeface="+mj-ea"/>
                <a:cs typeface="+mj-cs"/>
              </a:rPr>
              <a:t>customers</a:t>
            </a:r>
            <a:r>
              <a:rPr lang="nl-BE" sz="2000" b="1" dirty="0" smtClean="0">
                <a:solidFill>
                  <a:schemeClr val="tx1">
                    <a:lumMod val="50000"/>
                    <a:lumOff val="50000"/>
                  </a:schemeClr>
                </a:solidFill>
                <a:latin typeface="+mj-lt"/>
                <a:ea typeface="+mj-ea"/>
                <a:cs typeface="+mj-cs"/>
              </a:rPr>
              <a:t> </a:t>
            </a:r>
            <a:r>
              <a:rPr lang="nl-BE" sz="2000" b="1" dirty="0" err="1" smtClean="0">
                <a:solidFill>
                  <a:schemeClr val="tx1">
                    <a:lumMod val="50000"/>
                    <a:lumOff val="50000"/>
                  </a:schemeClr>
                </a:solidFill>
                <a:latin typeface="+mj-lt"/>
                <a:ea typeface="+mj-ea"/>
                <a:cs typeface="+mj-cs"/>
              </a:rPr>
              <a:t>by</a:t>
            </a:r>
            <a:r>
              <a:rPr lang="nl-BE" sz="2000" b="1" dirty="0">
                <a:solidFill>
                  <a:schemeClr val="tx1">
                    <a:lumMod val="50000"/>
                    <a:lumOff val="50000"/>
                  </a:schemeClr>
                </a:solidFill>
                <a:latin typeface="+mj-lt"/>
                <a:ea typeface="+mj-ea"/>
                <a:cs typeface="+mj-cs"/>
              </a:rPr>
              <a:t> </a:t>
            </a:r>
            <a:r>
              <a:rPr lang="nl-BE" sz="2000" b="1" dirty="0" err="1" smtClean="0">
                <a:solidFill>
                  <a:schemeClr val="tx1">
                    <a:lumMod val="50000"/>
                    <a:lumOff val="50000"/>
                  </a:schemeClr>
                </a:solidFill>
                <a:latin typeface="+mj-lt"/>
                <a:ea typeface="+mj-ea"/>
                <a:cs typeface="+mj-cs"/>
              </a:rPr>
              <a:t>EoY</a:t>
            </a:r>
            <a:r>
              <a:rPr lang="nl-BE" sz="2000" b="1" dirty="0" smtClean="0">
                <a:solidFill>
                  <a:schemeClr val="tx1">
                    <a:lumMod val="50000"/>
                    <a:lumOff val="50000"/>
                  </a:schemeClr>
                </a:solidFill>
                <a:latin typeface="+mj-lt"/>
                <a:ea typeface="+mj-ea"/>
                <a:cs typeface="+mj-cs"/>
              </a:rPr>
              <a:t> 2017 (or 3% of </a:t>
            </a:r>
            <a:r>
              <a:rPr lang="nl-BE" sz="2000" b="1" dirty="0" err="1" smtClean="0">
                <a:solidFill>
                  <a:schemeClr val="tx1">
                    <a:lumMod val="50000"/>
                    <a:lumOff val="50000"/>
                  </a:schemeClr>
                </a:solidFill>
                <a:latin typeface="+mj-lt"/>
                <a:ea typeface="+mj-ea"/>
                <a:cs typeface="+mj-cs"/>
              </a:rPr>
              <a:t>the</a:t>
            </a:r>
            <a:r>
              <a:rPr lang="nl-BE" sz="2000" b="1" dirty="0" smtClean="0">
                <a:solidFill>
                  <a:schemeClr val="tx1">
                    <a:lumMod val="50000"/>
                    <a:lumOff val="50000"/>
                  </a:schemeClr>
                </a:solidFill>
                <a:latin typeface="+mj-lt"/>
                <a:ea typeface="+mj-ea"/>
                <a:cs typeface="+mj-cs"/>
              </a:rPr>
              <a:t> </a:t>
            </a:r>
            <a:r>
              <a:rPr lang="nl-BE" sz="2000" b="1" dirty="0" err="1" smtClean="0">
                <a:solidFill>
                  <a:schemeClr val="tx1">
                    <a:lumMod val="50000"/>
                    <a:lumOff val="50000"/>
                  </a:schemeClr>
                </a:solidFill>
                <a:latin typeface="+mj-lt"/>
                <a:ea typeface="+mj-ea"/>
                <a:cs typeface="+mj-cs"/>
              </a:rPr>
              <a:t>total</a:t>
            </a:r>
            <a:r>
              <a:rPr lang="nl-BE" sz="2000" b="1" dirty="0" smtClean="0">
                <a:solidFill>
                  <a:schemeClr val="tx1">
                    <a:lumMod val="50000"/>
                    <a:lumOff val="50000"/>
                  </a:schemeClr>
                </a:solidFill>
                <a:latin typeface="+mj-lt"/>
                <a:ea typeface="+mj-ea"/>
                <a:cs typeface="+mj-cs"/>
              </a:rPr>
              <a:t> HH </a:t>
            </a:r>
            <a:r>
              <a:rPr lang="nl-BE" sz="2000" b="1" dirty="0" err="1" smtClean="0">
                <a:solidFill>
                  <a:schemeClr val="tx1">
                    <a:lumMod val="50000"/>
                    <a:lumOff val="50000"/>
                  </a:schemeClr>
                </a:solidFill>
                <a:latin typeface="+mj-lt"/>
                <a:ea typeface="+mj-ea"/>
                <a:cs typeface="+mj-cs"/>
              </a:rPr>
              <a:t>with</a:t>
            </a:r>
            <a:r>
              <a:rPr lang="nl-BE" sz="2000" b="1" dirty="0" smtClean="0">
                <a:solidFill>
                  <a:schemeClr val="tx1">
                    <a:lumMod val="50000"/>
                    <a:lumOff val="50000"/>
                  </a:schemeClr>
                </a:solidFill>
                <a:latin typeface="+mj-lt"/>
                <a:ea typeface="+mj-ea"/>
                <a:cs typeface="+mj-cs"/>
              </a:rPr>
              <a:t> bundels)</a:t>
            </a:r>
            <a:endParaRPr lang="nl-BE" sz="2000" b="1" dirty="0">
              <a:solidFill>
                <a:schemeClr val="tx1">
                  <a:lumMod val="50000"/>
                  <a:lumOff val="50000"/>
                </a:schemeClr>
              </a:solidFill>
              <a:latin typeface="+mj-lt"/>
              <a:ea typeface="+mj-ea"/>
              <a:cs typeface="+mj-cs"/>
            </a:endParaRPr>
          </a:p>
        </p:txBody>
      </p:sp>
      <p:sp>
        <p:nvSpPr>
          <p:cNvPr id="7" name="Rectangle 6"/>
          <p:cNvSpPr/>
          <p:nvPr/>
        </p:nvSpPr>
        <p:spPr>
          <a:xfrm>
            <a:off x="10476656" y="4204546"/>
            <a:ext cx="5472608" cy="1508105"/>
          </a:xfrm>
          <a:prstGeom prst="rect">
            <a:avLst/>
          </a:prstGeom>
        </p:spPr>
        <p:txBody>
          <a:bodyPr wrap="square">
            <a:spAutoFit/>
          </a:bodyPr>
          <a:lstStyle/>
          <a:p>
            <a:r>
              <a:rPr lang="en-US" sz="2000" b="1" dirty="0">
                <a:solidFill>
                  <a:schemeClr val="tx1">
                    <a:lumMod val="50000"/>
                    <a:lumOff val="50000"/>
                  </a:schemeClr>
                </a:solidFill>
                <a:latin typeface="+mj-lt"/>
                <a:ea typeface="+mj-ea"/>
                <a:cs typeface="+mj-cs"/>
              </a:rPr>
              <a:t>Increased competition is beginning to show in </a:t>
            </a:r>
            <a:r>
              <a:rPr lang="en-US" sz="2000" b="1" dirty="0" smtClean="0">
                <a:solidFill>
                  <a:schemeClr val="tx1">
                    <a:lumMod val="50000"/>
                    <a:lumOff val="50000"/>
                  </a:schemeClr>
                </a:solidFill>
                <a:latin typeface="+mj-lt"/>
                <a:ea typeface="+mj-ea"/>
                <a:cs typeface="+mj-cs"/>
              </a:rPr>
              <a:t>operator’s numbers. </a:t>
            </a:r>
          </a:p>
          <a:p>
            <a:endParaRPr lang="en-US" sz="1600" b="1" dirty="0">
              <a:solidFill>
                <a:schemeClr val="tx1">
                  <a:lumMod val="50000"/>
                  <a:lumOff val="50000"/>
                </a:schemeClr>
              </a:solidFill>
              <a:latin typeface="+mj-lt"/>
              <a:ea typeface="+mj-ea"/>
              <a:cs typeface="+mj-cs"/>
            </a:endParaRPr>
          </a:p>
          <a:p>
            <a:r>
              <a:rPr lang="en-US" dirty="0" smtClean="0">
                <a:solidFill>
                  <a:schemeClr val="tx1">
                    <a:lumMod val="50000"/>
                    <a:lumOff val="50000"/>
                  </a:schemeClr>
                </a:solidFill>
                <a:latin typeface="+mj-lt"/>
                <a:ea typeface="+mj-ea"/>
                <a:cs typeface="+mj-cs"/>
              </a:rPr>
              <a:t>“</a:t>
            </a:r>
            <a:r>
              <a:rPr lang="en-US" i="1" dirty="0" smtClean="0">
                <a:solidFill>
                  <a:schemeClr val="tx1">
                    <a:lumMod val="50000"/>
                    <a:lumOff val="50000"/>
                  </a:schemeClr>
                </a:solidFill>
                <a:latin typeface="+mj-lt"/>
                <a:ea typeface="+mj-ea"/>
                <a:cs typeface="+mj-cs"/>
              </a:rPr>
              <a:t>There </a:t>
            </a:r>
            <a:r>
              <a:rPr lang="en-US" i="1" dirty="0">
                <a:solidFill>
                  <a:schemeClr val="tx1">
                    <a:lumMod val="50000"/>
                    <a:lumOff val="50000"/>
                  </a:schemeClr>
                </a:solidFill>
                <a:latin typeface="+mj-lt"/>
                <a:ea typeface="+mj-ea"/>
                <a:cs typeface="+mj-cs"/>
              </a:rPr>
              <a:t>is no question, price increases are getting more difficult</a:t>
            </a:r>
            <a:r>
              <a:rPr lang="en-US" i="1" dirty="0" smtClean="0">
                <a:solidFill>
                  <a:schemeClr val="tx1">
                    <a:lumMod val="50000"/>
                    <a:lumOff val="50000"/>
                  </a:schemeClr>
                </a:solidFill>
                <a:latin typeface="+mj-lt"/>
                <a:ea typeface="+mj-ea"/>
                <a:cs typeface="+mj-cs"/>
              </a:rPr>
              <a:t>"</a:t>
            </a:r>
            <a:endParaRPr lang="en-US" dirty="0">
              <a:solidFill>
                <a:schemeClr val="tx1">
                  <a:lumMod val="50000"/>
                  <a:lumOff val="50000"/>
                </a:schemeClr>
              </a:solidFill>
              <a:latin typeface="+mj-lt"/>
              <a:ea typeface="+mj-ea"/>
              <a:cs typeface="+mj-cs"/>
            </a:endParaRPr>
          </a:p>
        </p:txBody>
      </p:sp>
      <p:sp>
        <p:nvSpPr>
          <p:cNvPr id="8" name="Rectangle 7"/>
          <p:cNvSpPr/>
          <p:nvPr/>
        </p:nvSpPr>
        <p:spPr>
          <a:xfrm>
            <a:off x="12429353" y="5738200"/>
            <a:ext cx="3184911" cy="338554"/>
          </a:xfrm>
          <a:prstGeom prst="rect">
            <a:avLst/>
          </a:prstGeom>
        </p:spPr>
        <p:txBody>
          <a:bodyPr wrap="none">
            <a:spAutoFit/>
          </a:bodyPr>
          <a:lstStyle/>
          <a:p>
            <a:r>
              <a:rPr lang="nl-BE" sz="1600" b="1" dirty="0" smtClean="0">
                <a:solidFill>
                  <a:schemeClr val="tx1">
                    <a:lumMod val="50000"/>
                    <a:lumOff val="50000"/>
                  </a:schemeClr>
                </a:solidFill>
              </a:rPr>
              <a:t>Morgan Stanley Report – May 2017</a:t>
            </a:r>
            <a:endParaRPr lang="nl-BE" sz="1600" b="1" dirty="0">
              <a:solidFill>
                <a:schemeClr val="tx1">
                  <a:lumMod val="50000"/>
                  <a:lumOff val="50000"/>
                </a:schemeClr>
              </a:solidFill>
            </a:endParaRPr>
          </a:p>
        </p:txBody>
      </p:sp>
      <p:sp>
        <p:nvSpPr>
          <p:cNvPr id="3" name="AutoShape 2" descr="Résultat de recherche d'images pour &quot;love Orange Belgium&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336" y="2492896"/>
            <a:ext cx="1944216" cy="200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780" y="4097098"/>
            <a:ext cx="4104456" cy="188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2"/>
          <p:cNvSpPr txBox="1">
            <a:spLocks/>
          </p:cNvSpPr>
          <p:nvPr/>
        </p:nvSpPr>
        <p:spPr>
          <a:xfrm>
            <a:off x="1057221" y="1067026"/>
            <a:ext cx="8489424" cy="864096"/>
          </a:xfrm>
          <a:prstGeom prst="rect">
            <a:avLst/>
          </a:prstGeom>
        </p:spPr>
        <p:txBody>
          <a:bodyPr vert="horz" lIns="36000" tIns="36000" rIns="36000" bIns="36000" rtlCol="0" anchor="b" anchorCtr="0">
            <a:noAutofit/>
          </a:bodyPr>
          <a:lstStyle>
            <a:lvl1pPr algn="ctr" defTabSz="914400" rtl="0" eaLnBrk="1" latinLnBrk="0" hangingPunct="1">
              <a:spcBef>
                <a:spcPct val="0"/>
              </a:spcBef>
              <a:buNone/>
              <a:defRPr sz="4400" b="1" kern="1200">
                <a:solidFill>
                  <a:srgbClr val="FF8100"/>
                </a:solidFill>
                <a:latin typeface="+mj-lt"/>
                <a:ea typeface="+mj-ea"/>
                <a:cs typeface="+mj-cs"/>
              </a:defRPr>
            </a:lvl1pPr>
          </a:lstStyle>
          <a:p>
            <a:pPr algn="l"/>
            <a:r>
              <a:rPr lang="en-GB" sz="2800" dirty="0" smtClean="0">
                <a:solidFill>
                  <a:srgbClr val="589199"/>
                </a:solidFill>
              </a:rPr>
              <a:t>Orange launched </a:t>
            </a:r>
            <a:r>
              <a:rPr lang="en-GB" sz="2800" dirty="0">
                <a:solidFill>
                  <a:srgbClr val="589199"/>
                </a:solidFill>
              </a:rPr>
              <a:t>a new </a:t>
            </a:r>
            <a:r>
              <a:rPr lang="en-GB" sz="2800" dirty="0" smtClean="0">
                <a:solidFill>
                  <a:srgbClr val="589199"/>
                </a:solidFill>
              </a:rPr>
              <a:t>bundled product in 2016</a:t>
            </a:r>
            <a:endParaRPr lang="en-GB" sz="2800" dirty="0">
              <a:solidFill>
                <a:srgbClr val="589199"/>
              </a:solidFill>
            </a:endParaRP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780" y="2492896"/>
            <a:ext cx="3178696" cy="13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409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ssier Document Telecom NL" ma:contentTypeID="0x0101004FA21861B553C741A1AA3F2E5831C1CC050A01006FFBF1FCFB744040A2B4D56B224576E1" ma:contentTypeVersion="8" ma:contentTypeDescription="Een nieuw document maken." ma:contentTypeScope="" ma:versionID="bd5da7378413bc6a7af49b2b7e1d7acc">
  <xsd:schema xmlns:xsd="http://www.w3.org/2001/XMLSchema" xmlns:xs="http://www.w3.org/2001/XMLSchema" xmlns:p="http://schemas.microsoft.com/office/2006/metadata/properties" xmlns:ns2="2b4b6fc7-bde4-44a8-8bca-a78eb25a27e9" targetNamespace="http://schemas.microsoft.com/office/2006/metadata/properties" ma:root="true" ma:fieldsID="d76e0246a9d1eaa6552818fdfd14c2da" ns2:_="">
    <xsd:import namespace="2b4b6fc7-bde4-44a8-8bca-a78eb25a27e9"/>
    <xsd:element name="properties">
      <xsd:complexType>
        <xsd:sequence>
          <xsd:element name="documentManagement">
            <xsd:complexType>
              <xsd:all>
                <xsd:element ref="ns2:Dossier_x0020_Number" minOccurs="0"/>
                <xsd:element ref="ns2:History_x0020_of_x0020_Remarks" minOccurs="0"/>
                <xsd:element ref="ns2:Administrative" minOccurs="0"/>
                <xsd:element ref="ns2:Confidential1" minOccurs="0"/>
                <xsd:element ref="ns2:Version_x0020_Published_x0020_To_x0020_Library" minOccurs="0"/>
                <xsd:element ref="ns2:Version_x0020_Published_x0020_to_x0020_Internet" minOccurs="0"/>
                <xsd:element ref="ns2:QuickPartDocumentId" minOccurs="0"/>
                <xsd:element ref="ns2:d4ec9b080060429989fa5f940ee3f852" minOccurs="0"/>
                <xsd:element ref="ns2:TaxCatchAll" minOccurs="0"/>
                <xsd:element ref="ns2:o3cf37d2a5d34fd7955003a053893e5e" minOccurs="0"/>
                <xsd:element ref="ns2:_dlc_DocId" minOccurs="0"/>
                <xsd:element ref="ns2:TaxCatchAllLabel" minOccurs="0"/>
                <xsd:element ref="ns2:ma0d6816d453412a898e0908e90b1a73"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b6fc7-bde4-44a8-8bca-a78eb25a27e9" elementFormDefault="qualified">
    <xsd:import namespace="http://schemas.microsoft.com/office/2006/documentManagement/types"/>
    <xsd:import namespace="http://schemas.microsoft.com/office/infopath/2007/PartnerControls"/>
    <xsd:element name="Dossier_x0020_Number" ma:index="5" nillable="true" ma:displayName="Dossier Number" ma:internalName="Dossier_x0020_Number">
      <xsd:simpleType>
        <xsd:restriction base="dms:Text">
          <xsd:maxLength value="255"/>
        </xsd:restriction>
      </xsd:simpleType>
    </xsd:element>
    <xsd:element name="History_x0020_of_x0020_Remarks" ma:index="6" nillable="true" ma:displayName="History of Remarks" ma:internalName="History_x0020_of_x0020_Remarks">
      <xsd:simpleType>
        <xsd:restriction base="dms:Note">
          <xsd:maxLength value="255"/>
        </xsd:restriction>
      </xsd:simpleType>
    </xsd:element>
    <xsd:element name="Administrative" ma:index="7" nillable="true" ma:displayName="Administrative" ma:default="0" ma:internalName="Administrative">
      <xsd:simpleType>
        <xsd:restriction base="dms:Boolean"/>
      </xsd:simpleType>
    </xsd:element>
    <xsd:element name="Confidential1" ma:index="8" nillable="true" ma:displayName="Confidential" ma:default="0" ma:internalName="Confidential1">
      <xsd:simpleType>
        <xsd:restriction base="dms:Boolean"/>
      </xsd:simpleType>
    </xsd:element>
    <xsd:element name="Version_x0020_Published_x0020_To_x0020_Library" ma:index="9" nillable="true" ma:displayName="Version Published to Library" ma:internalName="Version_x0020_Published_x0020_To_x0020_Library">
      <xsd:simpleType>
        <xsd:restriction base="dms:Text">
          <xsd:maxLength value="255"/>
        </xsd:restriction>
      </xsd:simpleType>
    </xsd:element>
    <xsd:element name="Version_x0020_Published_x0020_to_x0020_Internet" ma:index="10" nillable="true" ma:displayName="Version Published to Internet" ma:internalName="Version_x0020_Published_x0020_to_x0020_Internet">
      <xsd:simpleType>
        <xsd:restriction base="dms:Text">
          <xsd:maxLength value="255"/>
        </xsd:restriction>
      </xsd:simpleType>
    </xsd:element>
    <xsd:element name="QuickPartDocumentId" ma:index="11" nillable="true" ma:displayName="Doc Id" ma:internalName="QuickPartDocumentId" ma:readOnly="false">
      <xsd:simpleType>
        <xsd:restriction base="dms:Text">
          <xsd:maxLength value="255"/>
        </xsd:restriction>
      </xsd:simpleType>
    </xsd:element>
    <xsd:element name="d4ec9b080060429989fa5f940ee3f852" ma:index="14" nillable="true" ma:taxonomy="true" ma:internalName="d4ec9b080060429989fa5f940ee3f852" ma:taxonomyFieldName="Service1" ma:displayName="Service" ma:readOnly="false" ma:default="" ma:fieldId="{d4ec9b08-0060-4299-89fa-5f940ee3f852}" ma:sspId="75b52628-4ae0-409d-b79e-6d0521b2c784" ma:termSetId="46b8dc2a-6372-4a7b-bdd4-6b0c5e787490"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acb5312-317a-4e89-849f-bd5396de7844}" ma:internalName="TaxCatchAll" ma:showField="CatchAllData" ma:web="a555d279-2d58-4411-8034-27b5640e2885">
      <xsd:complexType>
        <xsd:complexContent>
          <xsd:extension base="dms:MultiChoiceLookup">
            <xsd:sequence>
              <xsd:element name="Value" type="dms:Lookup" maxOccurs="unbounded" minOccurs="0" nillable="true"/>
            </xsd:sequence>
          </xsd:extension>
        </xsd:complexContent>
      </xsd:complexType>
    </xsd:element>
    <xsd:element name="o3cf37d2a5d34fd7955003a053893e5e" ma:index="16" nillable="true" ma:taxonomy="true" ma:internalName="o3cf37d2a5d34fd7955003a053893e5e" ma:taxonomyFieldName="Languages" ma:displayName="Languages" ma:default="" ma:fieldId="{83cf37d2-a5d3-4fd7-9550-03a053893e5e}" ma:taxonomyMulti="true" ma:sspId="75b52628-4ae0-409d-b79e-6d0521b2c784" ma:termSetId="af6d6fcf-919d-4606-93f6-1f52cad124cb"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TaxCatchAllLabel" ma:index="21" nillable="true" ma:displayName="Taxonomy Catch All Column1" ma:hidden="true" ma:list="{aacb5312-317a-4e89-849f-bd5396de7844}" ma:internalName="TaxCatchAllLabel" ma:readOnly="true" ma:showField="CatchAllDataLabel" ma:web="a555d279-2d58-4411-8034-27b5640e2885">
      <xsd:complexType>
        <xsd:complexContent>
          <xsd:extension base="dms:MultiChoiceLookup">
            <xsd:sequence>
              <xsd:element name="Value" type="dms:Lookup" maxOccurs="unbounded" minOccurs="0" nillable="true"/>
            </xsd:sequence>
          </xsd:extension>
        </xsd:complexContent>
      </xsd:complexType>
    </xsd:element>
    <xsd:element name="ma0d6816d453412a898e0908e90b1a73" ma:index="22" nillable="true" ma:taxonomy="true" ma:internalName="ma0d6816d453412a898e0908e90b1a73" ma:taxonomyFieldName="Telecom_x0020_Document_x0020_Type" ma:displayName="Telecom Document Type" ma:default="" ma:fieldId="{6a0d6816-d453-412a-898e-0908e90b1a73}" ma:sspId="75b52628-4ae0-409d-b79e-6d0521b2c784" ma:termSetId="70a71869-97dc-44c4-809f-c82c1748fef0" ma:anchorId="00000000-0000-0000-0000-000000000000" ma:open="false" ma:isKeyword="false">
      <xsd:complexType>
        <xsd:sequence>
          <xsd:element ref="pc:Terms" minOccurs="0" maxOccurs="1"/>
        </xsd:sequence>
      </xsd:complex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QuickPartDocumentId xmlns="2b4b6fc7-bde4-44a8-8bca-a78eb25a27e9">DS13-5775-935</QuickPartDocumentId>
    <Confidential1 xmlns="2b4b6fc7-bde4-44a8-8bca-a78eb25a27e9">false</Confidential1>
    <TaxCatchAll xmlns="2b4b6fc7-bde4-44a8-8bca-a78eb25a27e9">
      <Value>8</Value>
      <Value>77</Value>
    </TaxCatchAll>
    <History_x0020_of_x0020_Remarks xmlns="2b4b6fc7-bde4-44a8-8bca-a78eb25a27e9" xsi:nil="true"/>
    <_dlc_DocId xmlns="2b4b6fc7-bde4-44a8-8bca-a78eb25a27e9">DS13-5775-935</_dlc_DocId>
    <_dlc_DocIdUrl xmlns="2b4b6fc7-bde4-44a8-8bca-a78eb25a27e9">
      <Url>http://teamworkingspace.bipt.local/sites/dossiers2013/4/2013000980/_layouts/DocIdRedir.aspx?ID=DS13-5775-935</Url>
      <Description>DS13-5775-935</Description>
    </_dlc_DocIdUrl>
    <Version_x0020_Published_x0020_To_x0020_Library xmlns="2b4b6fc7-bde4-44a8-8bca-a78eb25a27e9" xsi:nil="true"/>
    <d4ec9b080060429989fa5f940ee3f852 xmlns="2b4b6fc7-bde4-44a8-8bca-a78eb25a27e9">
      <Terms xmlns="http://schemas.microsoft.com/office/infopath/2007/PartnerControls">
        <TermInfo xmlns="http://schemas.microsoft.com/office/infopath/2007/PartnerControls">
          <TermName xmlns="http://schemas.microsoft.com/office/infopath/2007/PartnerControls">Telecom And Media</TermName>
          <TermId xmlns="http://schemas.microsoft.com/office/infopath/2007/PartnerControls">0d70e459-47d9-475b-bd99-b3a781cfdf71</TermId>
        </TermInfo>
      </Terms>
    </d4ec9b080060429989fa5f940ee3f852>
    <o3cf37d2a5d34fd7955003a053893e5e xmlns="2b4b6fc7-bde4-44a8-8bca-a78eb25a27e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45187674-61ad-4415-9855-ffaebe68f910</TermId>
        </TermInfo>
      </Terms>
    </o3cf37d2a5d34fd7955003a053893e5e>
    <Dossier_x0020_Number xmlns="2b4b6fc7-bde4-44a8-8bca-a78eb25a27e9">2013-000980</Dossier_x0020_Number>
    <Version_x0020_Published_x0020_to_x0020_Internet xmlns="2b4b6fc7-bde4-44a8-8bca-a78eb25a27e9" xsi:nil="true"/>
    <Administrative xmlns="2b4b6fc7-bde4-44a8-8bca-a78eb25a27e9">false</Administrative>
    <ma0d6816d453412a898e0908e90b1a73 xmlns="2b4b6fc7-bde4-44a8-8bca-a78eb25a27e9">
      <Terms xmlns="http://schemas.microsoft.com/office/infopath/2007/PartnerControls"/>
    </ma0d6816d453412a898e0908e90b1a73>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Add Dossier Service and Service Nr Eventhandler (Added)</Name>
    <Synchronization>Synchronous</Synchronization>
    <Type>10001</Type>
    <SequenceNumber>10030</SequenceNumber>
    <Assembly>BIPT.Ged, Version=1.0.0.0, Culture=neutral, PublicKeyToken=423c9e81cd84949a</Assembly>
    <Class>BIPT.Ged.EventReceivers.FillOutDossierServiceAndServiceNumber.FillOutDossierServiceAndServiceNumber</Class>
    <Data/>
    <Filter/>
  </Receiver>
  <Receiver>
    <Name>addin</Name>
    <Synchronization>Synchronous</Synchronization>
    <Type>1</Type>
    <SequenceNumber>10240</SequenceNumber>
    <Assembly>BIPT.Ged, Version=1.0.0.0, Culture=neutral, PublicKeyToken=423c9e81cd84949a</Assembly>
    <Class>BIPT.Ged.EventReceivers.FillOutDossierServiceAndServiceNumber.FillOutDossierServiceAndServiceNumber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4D76D33E-3ABE-4D08-93E3-25976ADF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b6fc7-bde4-44a8-8bca-a78eb25a2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80768-F0BF-4BE6-8B76-885C7E14B81A}">
  <ds:schemaRefs>
    <ds:schemaRef ds:uri="2b4b6fc7-bde4-44a8-8bca-a78eb25a27e9"/>
    <ds:schemaRef ds:uri="http://purl.org/dc/term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BCD70F5-59C1-4A58-91BB-836F1826611E}">
  <ds:schemaRefs>
    <ds:schemaRef ds:uri="http://schemas.microsoft.com/sharepoint/v3/contenttype/forms"/>
  </ds:schemaRefs>
</ds:datastoreItem>
</file>

<file path=customXml/itemProps4.xml><?xml version="1.0" encoding="utf-8"?>
<ds:datastoreItem xmlns:ds="http://schemas.openxmlformats.org/officeDocument/2006/customXml" ds:itemID="{01E929A9-AB63-436E-8FF9-BE58D340F2D2}">
  <ds:schemaRefs>
    <ds:schemaRef ds:uri="http://schemas.microsoft.com/sharepoint/events"/>
  </ds:schemaRefs>
</ds:datastoreItem>
</file>

<file path=customXml/itemProps5.xml><?xml version="1.0" encoding="utf-8"?>
<ds:datastoreItem xmlns:ds="http://schemas.openxmlformats.org/officeDocument/2006/customXml" ds:itemID="{80617EA0-6478-4402-B966-0765569F363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4687</TotalTime>
  <Words>1023</Words>
  <Application>Microsoft Office PowerPoint</Application>
  <PresentationFormat>On-screen Show (4:3)</PresentationFormat>
  <Paragraphs>134</Paragraphs>
  <Slides>16</Slides>
  <Notes>11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Thème Office</vt:lpstr>
      <vt:lpstr>Aangepast ontwerp</vt:lpstr>
      <vt:lpstr>1_Thème Office</vt:lpstr>
      <vt:lpstr>PowerPoint Presentation</vt:lpstr>
      <vt:lpstr>PowerPoint Presentation</vt:lpstr>
      <vt:lpstr>Key role of bundled services</vt:lpstr>
      <vt:lpstr>Mobile component</vt:lpstr>
      <vt:lpstr>Low churn</vt:lpstr>
      <vt:lpstr>Marginalized alternative operators</vt:lpstr>
      <vt:lpstr>Price increases</vt:lpstr>
      <vt:lpstr>PowerPoint Presentation</vt:lpstr>
      <vt:lpstr>New entry in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IBPT - BIPT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presentatie FITCHE - MVR 20092017</dc:title>
  <dc:creator>Rogister Vincent</dc:creator>
  <cp:lastModifiedBy>Desmedt Axel</cp:lastModifiedBy>
  <cp:revision>294</cp:revision>
  <cp:lastPrinted>2017-09-14T10:59:09Z</cp:lastPrinted>
  <dcterms:created xsi:type="dcterms:W3CDTF">2014-10-20T10:15:52Z</dcterms:created>
  <dcterms:modified xsi:type="dcterms:W3CDTF">2017-09-29T13:19:48Z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0x0101004FA21861B553C741A1AA3F2E5831C1CC050A01006FFBF1FCFB744040A2B4D56B224576E1</vt:lpwstr>
  </property>
  <property fmtid="{D5CDD505-2E9C-101B-9397-08002B2CF9AE}" pid="3" name="_dlc_DocIdItemGuid">
    <vt:lpwstr>32bcb0ab-3ff0-455b-a336-b5053038352a</vt:lpwstr>
  </property>
  <property fmtid="{D5CDD505-2E9C-101B-9397-08002B2CF9AE}" pid="4" name="Document_x0020_Type">
    <vt:lpwstr>104;#Presentation|523c5669-42ed-4f3c-815f-28f25165e607</vt:lpwstr>
  </property>
  <property fmtid="{D5CDD505-2E9C-101B-9397-08002B2CF9AE}" pid="5" name="Topic">
    <vt:lpwstr>56;#Templates|6a40297e-3e58-4921-9967-0966f8fda3ba</vt:lpwstr>
  </property>
  <property fmtid="{D5CDD505-2E9C-101B-9397-08002B2CF9AE}" pid="6" name="Languages">
    <vt:lpwstr>8;#English|45187674-61ad-4415-9855-ffaebe68f910</vt:lpwstr>
  </property>
  <property fmtid="{D5CDD505-2E9C-101B-9397-08002B2CF9AE}" pid="7" name="Service1">
    <vt:lpwstr>77;#Telecom And Media|0d70e459-47d9-475b-bd99-b3a781cfdf71</vt:lpwstr>
  </property>
  <property fmtid="{D5CDD505-2E9C-101B-9397-08002B2CF9AE}" pid="8" name="Document Type">
    <vt:lpwstr>104</vt:lpwstr>
  </property>
  <property fmtid="{D5CDD505-2E9C-101B-9397-08002B2CF9AE}" pid="9" name="Domaine">
    <vt:lpwstr/>
  </property>
  <property fmtid="{D5CDD505-2E9C-101B-9397-08002B2CF9AE}" pid="10" name="Document Theme">
    <vt:lpwstr/>
  </property>
  <property fmtid="{D5CDD505-2E9C-101B-9397-08002B2CF9AE}" pid="11" name="Project Document Type Telecom">
    <vt:lpwstr/>
  </property>
  <property fmtid="{D5CDD505-2E9C-101B-9397-08002B2CF9AE}" pid="12" name="Telecom Document Type">
    <vt:lpwstr/>
  </property>
</Properties>
</file>