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5"/>
  </p:notesMasterIdLst>
  <p:sldIdLst>
    <p:sldId id="260" r:id="rId2"/>
    <p:sldId id="347" r:id="rId3"/>
    <p:sldId id="408" r:id="rId4"/>
    <p:sldId id="418" r:id="rId5"/>
    <p:sldId id="397" r:id="rId6"/>
    <p:sldId id="420" r:id="rId7"/>
    <p:sldId id="421" r:id="rId8"/>
    <p:sldId id="409" r:id="rId9"/>
    <p:sldId id="412" r:id="rId10"/>
    <p:sldId id="419" r:id="rId11"/>
    <p:sldId id="422" r:id="rId12"/>
    <p:sldId id="402" r:id="rId13"/>
    <p:sldId id="410" r:id="rId14"/>
  </p:sldIdLst>
  <p:sldSz cx="9144000" cy="6858000" type="screen4x3"/>
  <p:notesSz cx="6864350" cy="99964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A80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0449" autoAdjust="0"/>
  </p:normalViewPr>
  <p:slideViewPr>
    <p:cSldViewPr>
      <p:cViewPr varScale="1">
        <p:scale>
          <a:sx n="68" d="100"/>
          <a:sy n="68" d="100"/>
        </p:scale>
        <p:origin x="1264" y="52"/>
      </p:cViewPr>
      <p:guideLst>
        <p:guide orient="horz" pos="2160"/>
        <p:guide pos="2880"/>
      </p:guideLst>
    </p:cSldViewPr>
  </p:slideViewPr>
  <p:outlineViewPr>
    <p:cViewPr>
      <p:scale>
        <a:sx n="33" d="100"/>
        <a:sy n="33" d="100"/>
      </p:scale>
      <p:origin x="0" y="10870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499824"/>
          </a:xfrm>
          <a:prstGeom prst="rect">
            <a:avLst/>
          </a:prstGeom>
        </p:spPr>
        <p:txBody>
          <a:bodyPr vert="horz" lIns="96328" tIns="48165" rIns="96328" bIns="48165" rtlCol="0"/>
          <a:lstStyle>
            <a:lvl1pPr algn="l">
              <a:defRPr sz="1300"/>
            </a:lvl1pPr>
          </a:lstStyle>
          <a:p>
            <a:endParaRPr lang="de-DE"/>
          </a:p>
        </p:txBody>
      </p:sp>
      <p:sp>
        <p:nvSpPr>
          <p:cNvPr id="3" name="Datumsplatzhalter 2"/>
          <p:cNvSpPr>
            <a:spLocks noGrp="1"/>
          </p:cNvSpPr>
          <p:nvPr>
            <p:ph type="dt" idx="1"/>
          </p:nvPr>
        </p:nvSpPr>
        <p:spPr>
          <a:xfrm>
            <a:off x="3888210" y="0"/>
            <a:ext cx="2974552" cy="499824"/>
          </a:xfrm>
          <a:prstGeom prst="rect">
            <a:avLst/>
          </a:prstGeom>
        </p:spPr>
        <p:txBody>
          <a:bodyPr vert="horz" lIns="96328" tIns="48165" rIns="96328" bIns="48165" rtlCol="0"/>
          <a:lstStyle>
            <a:lvl1pPr algn="r">
              <a:defRPr sz="1300"/>
            </a:lvl1pPr>
          </a:lstStyle>
          <a:p>
            <a:fld id="{3A64D129-E95E-480E-A86D-33353D0A286E}" type="datetimeFigureOut">
              <a:rPr lang="de-DE" smtClean="0"/>
              <a:pPr/>
              <a:t>02.10.2017</a:t>
            </a:fld>
            <a:endParaRPr lang="de-DE"/>
          </a:p>
        </p:txBody>
      </p:sp>
      <p:sp>
        <p:nvSpPr>
          <p:cNvPr id="4" name="Folienbildplatzhalter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28" tIns="48165" rIns="96328" bIns="48165" rtlCol="0" anchor="ctr"/>
          <a:lstStyle/>
          <a:p>
            <a:endParaRPr lang="de-DE"/>
          </a:p>
        </p:txBody>
      </p:sp>
      <p:sp>
        <p:nvSpPr>
          <p:cNvPr id="5" name="Notizenplatzhalter 4"/>
          <p:cNvSpPr>
            <a:spLocks noGrp="1"/>
          </p:cNvSpPr>
          <p:nvPr>
            <p:ph type="body" sz="quarter" idx="3"/>
          </p:nvPr>
        </p:nvSpPr>
        <p:spPr>
          <a:xfrm>
            <a:off x="686435" y="4748332"/>
            <a:ext cx="5491480" cy="4498420"/>
          </a:xfrm>
          <a:prstGeom prst="rect">
            <a:avLst/>
          </a:prstGeom>
        </p:spPr>
        <p:txBody>
          <a:bodyPr vert="horz" lIns="96328" tIns="48165" rIns="96328" bIns="48165"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4929"/>
            <a:ext cx="2974552" cy="499824"/>
          </a:xfrm>
          <a:prstGeom prst="rect">
            <a:avLst/>
          </a:prstGeom>
        </p:spPr>
        <p:txBody>
          <a:bodyPr vert="horz" lIns="96328" tIns="48165" rIns="96328" bIns="48165" rtlCol="0" anchor="b"/>
          <a:lstStyle>
            <a:lvl1pPr algn="l">
              <a:defRPr sz="1300"/>
            </a:lvl1pPr>
          </a:lstStyle>
          <a:p>
            <a:endParaRPr lang="de-DE"/>
          </a:p>
        </p:txBody>
      </p:sp>
      <p:sp>
        <p:nvSpPr>
          <p:cNvPr id="7" name="Foliennummernplatzhalter 6"/>
          <p:cNvSpPr>
            <a:spLocks noGrp="1"/>
          </p:cNvSpPr>
          <p:nvPr>
            <p:ph type="sldNum" sz="quarter" idx="5"/>
          </p:nvPr>
        </p:nvSpPr>
        <p:spPr>
          <a:xfrm>
            <a:off x="3888210" y="9494929"/>
            <a:ext cx="2974552" cy="499824"/>
          </a:xfrm>
          <a:prstGeom prst="rect">
            <a:avLst/>
          </a:prstGeom>
        </p:spPr>
        <p:txBody>
          <a:bodyPr vert="horz" lIns="96328" tIns="48165" rIns="96328" bIns="48165" rtlCol="0" anchor="b"/>
          <a:lstStyle>
            <a:lvl1pPr algn="r">
              <a:defRPr sz="1300"/>
            </a:lvl1pPr>
          </a:lstStyle>
          <a:p>
            <a:fld id="{4D170D28-A74D-4FB6-95D9-7F488F02EBAC}" type="slidenum">
              <a:rPr lang="de-DE" smtClean="0"/>
              <a:pPr/>
              <a:t>‹#›</a:t>
            </a:fld>
            <a:endParaRPr lang="de-DE"/>
          </a:p>
        </p:txBody>
      </p:sp>
    </p:spTree>
    <p:extLst>
      <p:ext uri="{BB962C8B-B14F-4D97-AF65-F5344CB8AC3E}">
        <p14:creationId xmlns:p14="http://schemas.microsoft.com/office/powerpoint/2010/main" val="2743651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5" name="Fußzeilenplatzhalter 4"/>
          <p:cNvSpPr>
            <a:spLocks noGrp="1"/>
          </p:cNvSpPr>
          <p:nvPr>
            <p:ph type="ftr" sz="quarter" idx="11"/>
          </p:nvPr>
        </p:nvSpPr>
        <p:spPr/>
        <p:txBody>
          <a:bodyPr/>
          <a:lstStyle/>
          <a:p>
            <a:r>
              <a:rPr lang="de-DE"/>
              <a:t>Techniken des wissenschaftlichen Arbeitens WS 2013/14 - Ass. iur. Christine Ruttmann</a:t>
            </a:r>
            <a:endParaRPr lang="de-DE" dirty="0"/>
          </a:p>
        </p:txBody>
      </p:sp>
      <p:sp>
        <p:nvSpPr>
          <p:cNvPr id="6" name="Foliennummernplatzhalter 5"/>
          <p:cNvSpPr>
            <a:spLocks noGrp="1"/>
          </p:cNvSpPr>
          <p:nvPr>
            <p:ph type="sldNum" sz="quarter" idx="12"/>
          </p:nvPr>
        </p:nvSpPr>
        <p:spPr/>
        <p:txBody>
          <a:bodyPr/>
          <a:lstStyle/>
          <a:p>
            <a:fld id="{EA6876FD-43E4-4BD5-9AE1-88048B0B818D}"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11560" y="1844824"/>
            <a:ext cx="8075240" cy="4392488"/>
          </a:xfrm>
          <a:prstGeom prst="rect">
            <a:avLst/>
          </a:prstGeom>
        </p:spPr>
        <p:txBody>
          <a:bodyPr/>
          <a:lstStyle>
            <a:lvl3pPr>
              <a:buFont typeface="Wingdings" pitchFamily="2" charset="2"/>
              <a:buChar char="§"/>
              <a:defRPr/>
            </a:lvl3pPr>
            <a:lvl4pPr>
              <a:buFont typeface="Courier New" pitchFamily="49" charset="0"/>
              <a:buChar char="o"/>
              <a:defRPr/>
            </a:lvl4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1"/>
          </p:nvPr>
        </p:nvSpPr>
        <p:spPr/>
        <p:txBody>
          <a:bodyPr/>
          <a:lstStyle/>
          <a:p>
            <a:r>
              <a:rPr lang="de-DE"/>
              <a:t>Techniken des wissenschaftlichen Arbeitens WS 2013/14 - Ass. iur. Christine Ruttmann</a:t>
            </a:r>
            <a:endParaRPr lang="de-DE" dirty="0"/>
          </a:p>
        </p:txBody>
      </p:sp>
      <p:sp>
        <p:nvSpPr>
          <p:cNvPr id="6" name="Foliennummernplatzhalter 5"/>
          <p:cNvSpPr>
            <a:spLocks noGrp="1"/>
          </p:cNvSpPr>
          <p:nvPr>
            <p:ph type="sldNum" sz="quarter" idx="12"/>
          </p:nvPr>
        </p:nvSpPr>
        <p:spPr/>
        <p:txBody>
          <a:bodyPr/>
          <a:lstStyle/>
          <a:p>
            <a:fld id="{EA6876FD-43E4-4BD5-9AE1-88048B0B818D}" type="slidenum">
              <a:rPr lang="de-DE" smtClean="0"/>
              <a:pPr/>
              <a:t>‹#›</a:t>
            </a:fld>
            <a:endParaRPr lang="de-DE"/>
          </a:p>
        </p:txBody>
      </p:sp>
      <p:sp>
        <p:nvSpPr>
          <p:cNvPr id="7" name="Titel 1"/>
          <p:cNvSpPr>
            <a:spLocks noGrp="1"/>
          </p:cNvSpPr>
          <p:nvPr>
            <p:ph type="title"/>
          </p:nvPr>
        </p:nvSpPr>
        <p:spPr>
          <a:xfrm>
            <a:off x="611560" y="836712"/>
            <a:ext cx="8075240" cy="792088"/>
          </a:xfrm>
          <a:solidFill>
            <a:srgbClr val="A80F4F"/>
          </a:solidFill>
        </p:spPr>
        <p:txBody>
          <a:bodyPr>
            <a:normAutofit/>
          </a:bodyPr>
          <a:lstStyle>
            <a:lvl1pPr>
              <a:defRPr sz="3200"/>
            </a:lvl1pPr>
          </a:lstStyle>
          <a:p>
            <a:r>
              <a:rPr lang="de-DE" dirty="0"/>
              <a:t>Titelmasterformat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2"/>
            <a:ext cx="2133600" cy="365125"/>
          </a:xfrm>
          <a:prstGeom prst="rect">
            <a:avLst/>
          </a:prstGeom>
        </p:spPr>
        <p:txBody>
          <a:bodyPr/>
          <a:lstStyle/>
          <a:p>
            <a:endParaRPr lang="de-DE"/>
          </a:p>
        </p:txBody>
      </p:sp>
      <p:sp>
        <p:nvSpPr>
          <p:cNvPr id="3" name="Fußzeilenplatzhalter 2"/>
          <p:cNvSpPr>
            <a:spLocks noGrp="1"/>
          </p:cNvSpPr>
          <p:nvPr>
            <p:ph type="ftr" sz="quarter" idx="11"/>
          </p:nvPr>
        </p:nvSpPr>
        <p:spPr/>
        <p:txBody>
          <a:bodyPr/>
          <a:lstStyle/>
          <a:p>
            <a:r>
              <a:rPr lang="de-DE"/>
              <a:t>Techniken des wissenschaftlichen Arbeitens WS 2013/14 - Ass. iur. Christine Ruttmann</a:t>
            </a:r>
          </a:p>
        </p:txBody>
      </p:sp>
      <p:sp>
        <p:nvSpPr>
          <p:cNvPr id="4" name="Foliennummernplatzhalter 3"/>
          <p:cNvSpPr>
            <a:spLocks noGrp="1"/>
          </p:cNvSpPr>
          <p:nvPr>
            <p:ph type="sldNum" sz="quarter" idx="12"/>
          </p:nvPr>
        </p:nvSpPr>
        <p:spPr/>
        <p:txBody>
          <a:bodyPr/>
          <a:lstStyle/>
          <a:p>
            <a:fld id="{EA6876FD-43E4-4BD5-9AE1-88048B0B818D}"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1" y="273052"/>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a:xfrm>
            <a:off x="457200" y="6356352"/>
            <a:ext cx="2133600" cy="365125"/>
          </a:xfrm>
          <a:prstGeom prst="rect">
            <a:avLst/>
          </a:prstGeom>
        </p:spPr>
        <p:txBody>
          <a:bodyPr/>
          <a:lstStyle/>
          <a:p>
            <a:endParaRPr lang="de-DE"/>
          </a:p>
        </p:txBody>
      </p:sp>
      <p:sp>
        <p:nvSpPr>
          <p:cNvPr id="6" name="Fußzeilenplatzhalter 5"/>
          <p:cNvSpPr>
            <a:spLocks noGrp="1"/>
          </p:cNvSpPr>
          <p:nvPr>
            <p:ph type="ftr" sz="quarter" idx="11"/>
          </p:nvPr>
        </p:nvSpPr>
        <p:spPr/>
        <p:txBody>
          <a:bodyPr/>
          <a:lstStyle/>
          <a:p>
            <a:r>
              <a:rPr lang="de-DE"/>
              <a:t>Techniken des wissenschaftlichen Arbeitens WS 2013/14 - Ass. iur. Christine Ruttmann</a:t>
            </a:r>
          </a:p>
        </p:txBody>
      </p:sp>
      <p:sp>
        <p:nvSpPr>
          <p:cNvPr id="7" name="Foliennummernplatzhalter 6"/>
          <p:cNvSpPr>
            <a:spLocks noGrp="1"/>
          </p:cNvSpPr>
          <p:nvPr>
            <p:ph type="sldNum" sz="quarter" idx="12"/>
          </p:nvPr>
        </p:nvSpPr>
        <p:spPr/>
        <p:txBody>
          <a:bodyPr/>
          <a:lstStyle/>
          <a:p>
            <a:fld id="{EA6876FD-43E4-4BD5-9AE1-88048B0B818D}"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a:xfrm>
            <a:off x="457200" y="6356352"/>
            <a:ext cx="2133600" cy="365125"/>
          </a:xfrm>
          <a:prstGeom prst="rect">
            <a:avLst/>
          </a:prstGeom>
        </p:spPr>
        <p:txBody>
          <a:bodyPr/>
          <a:lstStyle/>
          <a:p>
            <a:endParaRPr lang="de-DE"/>
          </a:p>
        </p:txBody>
      </p:sp>
      <p:sp>
        <p:nvSpPr>
          <p:cNvPr id="6" name="Fußzeilenplatzhalter 5"/>
          <p:cNvSpPr>
            <a:spLocks noGrp="1"/>
          </p:cNvSpPr>
          <p:nvPr>
            <p:ph type="ftr" sz="quarter" idx="11"/>
          </p:nvPr>
        </p:nvSpPr>
        <p:spPr/>
        <p:txBody>
          <a:bodyPr/>
          <a:lstStyle/>
          <a:p>
            <a:r>
              <a:rPr lang="de-DE"/>
              <a:t>Techniken des wissenschaftlichen Arbeitens WS 2013/14 - Ass. iur. Christine Ruttmann</a:t>
            </a:r>
          </a:p>
        </p:txBody>
      </p:sp>
      <p:sp>
        <p:nvSpPr>
          <p:cNvPr id="7" name="Foliennummernplatzhalter 6"/>
          <p:cNvSpPr>
            <a:spLocks noGrp="1"/>
          </p:cNvSpPr>
          <p:nvPr>
            <p:ph type="sldNum" sz="quarter" idx="12"/>
          </p:nvPr>
        </p:nvSpPr>
        <p:spPr/>
        <p:txBody>
          <a:bodyPr/>
          <a:lstStyle/>
          <a:p>
            <a:fld id="{EA6876FD-43E4-4BD5-9AE1-88048B0B818D}"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a:xfrm>
            <a:off x="457200" y="3429000"/>
            <a:ext cx="8229600" cy="2697165"/>
          </a:xfrm>
          <a:prstGeom prst="rect">
            <a:avLst/>
          </a:prstGeom>
        </p:spPr>
        <p:txBody>
          <a:bodyPr vert="eaVert"/>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56352"/>
            <a:ext cx="2133600" cy="365125"/>
          </a:xfrm>
          <a:prstGeom prst="rect">
            <a:avLst/>
          </a:prstGeom>
        </p:spPr>
        <p:txBody>
          <a:bodyPr/>
          <a:lstStyle/>
          <a:p>
            <a:endParaRPr lang="de-DE"/>
          </a:p>
        </p:txBody>
      </p:sp>
      <p:sp>
        <p:nvSpPr>
          <p:cNvPr id="5" name="Fußzeilenplatzhalter 4"/>
          <p:cNvSpPr>
            <a:spLocks noGrp="1"/>
          </p:cNvSpPr>
          <p:nvPr>
            <p:ph type="ftr" sz="quarter" idx="11"/>
          </p:nvPr>
        </p:nvSpPr>
        <p:spPr/>
        <p:txBody>
          <a:bodyPr/>
          <a:lstStyle/>
          <a:p>
            <a:r>
              <a:rPr lang="de-DE"/>
              <a:t>Techniken des wissenschaftlichen Arbeitens WS 2013/14 - Ass. iur. Christine Ruttmann</a:t>
            </a:r>
          </a:p>
        </p:txBody>
      </p:sp>
      <p:sp>
        <p:nvSpPr>
          <p:cNvPr id="6" name="Foliennummernplatzhalter 5"/>
          <p:cNvSpPr>
            <a:spLocks noGrp="1"/>
          </p:cNvSpPr>
          <p:nvPr>
            <p:ph type="sldNum" sz="quarter" idx="12"/>
          </p:nvPr>
        </p:nvSpPr>
        <p:spPr/>
        <p:txBody>
          <a:bodyPr/>
          <a:lstStyle/>
          <a:p>
            <a:fld id="{EA6876FD-43E4-4BD5-9AE1-88048B0B818D}"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0"/>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40"/>
            <a:ext cx="6019800" cy="585152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2"/>
            <a:ext cx="2133600" cy="365125"/>
          </a:xfrm>
          <a:prstGeom prst="rect">
            <a:avLst/>
          </a:prstGeom>
        </p:spPr>
        <p:txBody>
          <a:bodyPr/>
          <a:lstStyle/>
          <a:p>
            <a:endParaRPr lang="de-DE"/>
          </a:p>
        </p:txBody>
      </p:sp>
      <p:sp>
        <p:nvSpPr>
          <p:cNvPr id="5" name="Fußzeilenplatzhalter 4"/>
          <p:cNvSpPr>
            <a:spLocks noGrp="1"/>
          </p:cNvSpPr>
          <p:nvPr>
            <p:ph type="ftr" sz="quarter" idx="11"/>
          </p:nvPr>
        </p:nvSpPr>
        <p:spPr/>
        <p:txBody>
          <a:bodyPr/>
          <a:lstStyle/>
          <a:p>
            <a:r>
              <a:rPr lang="de-DE"/>
              <a:t>Techniken des wissenschaftlichen Arbeitens WS 2013/14 - Ass. iur. Christine Ruttmann</a:t>
            </a:r>
          </a:p>
        </p:txBody>
      </p:sp>
      <p:sp>
        <p:nvSpPr>
          <p:cNvPr id="6" name="Foliennummernplatzhalter 5"/>
          <p:cNvSpPr>
            <a:spLocks noGrp="1"/>
          </p:cNvSpPr>
          <p:nvPr>
            <p:ph type="sldNum" sz="quarter" idx="12"/>
          </p:nvPr>
        </p:nvSpPr>
        <p:spPr/>
        <p:txBody>
          <a:bodyPr/>
          <a:lstStyle/>
          <a:p>
            <a:fld id="{EA6876FD-43E4-4BD5-9AE1-88048B0B818D}"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11560" y="2718048"/>
            <a:ext cx="807524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5" name="Fußzeilenplatzhalter 4"/>
          <p:cNvSpPr>
            <a:spLocks noGrp="1"/>
          </p:cNvSpPr>
          <p:nvPr>
            <p:ph type="ftr" sz="quarter" idx="3"/>
          </p:nvPr>
        </p:nvSpPr>
        <p:spPr>
          <a:xfrm>
            <a:off x="611560" y="6356352"/>
            <a:ext cx="75608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Techniken des wissenschaftlichen Arbeitens WS 2013/14 - Ass. iur. Christine Ruttmann</a:t>
            </a:r>
            <a:endParaRPr lang="de-DE" dirty="0"/>
          </a:p>
        </p:txBody>
      </p:sp>
      <p:sp>
        <p:nvSpPr>
          <p:cNvPr id="6" name="Foliennummernplatzhalter 5"/>
          <p:cNvSpPr>
            <a:spLocks noGrp="1"/>
          </p:cNvSpPr>
          <p:nvPr>
            <p:ph type="sldNum" sz="quarter" idx="4"/>
          </p:nvPr>
        </p:nvSpPr>
        <p:spPr>
          <a:xfrm>
            <a:off x="8172400" y="6356352"/>
            <a:ext cx="51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dirty="0"/>
              <a:t>1</a:t>
            </a:r>
          </a:p>
        </p:txBody>
      </p:sp>
      <p:cxnSp>
        <p:nvCxnSpPr>
          <p:cNvPr id="7" name="Gerade Verbindung 30"/>
          <p:cNvCxnSpPr>
            <a:cxnSpLocks noChangeShapeType="1"/>
          </p:cNvCxnSpPr>
          <p:nvPr userDrawn="1"/>
        </p:nvCxnSpPr>
        <p:spPr bwMode="auto">
          <a:xfrm rot="5400000">
            <a:off x="-2712244" y="3431382"/>
            <a:ext cx="5840413" cy="0"/>
          </a:xfrm>
          <a:prstGeom prst="line">
            <a:avLst/>
          </a:prstGeom>
          <a:noFill/>
          <a:ln w="15875" algn="ctr">
            <a:solidFill>
              <a:srgbClr val="8B1141"/>
            </a:solidFill>
            <a:round/>
            <a:headEnd/>
            <a:tailEnd/>
          </a:ln>
        </p:spPr>
      </p:cxnSp>
      <p:cxnSp>
        <p:nvCxnSpPr>
          <p:cNvPr id="8" name="Gerade Verbindung 24"/>
          <p:cNvCxnSpPr>
            <a:cxnSpLocks noChangeShapeType="1"/>
          </p:cNvCxnSpPr>
          <p:nvPr userDrawn="1"/>
        </p:nvCxnSpPr>
        <p:spPr bwMode="auto">
          <a:xfrm rot="5400000">
            <a:off x="-2667794" y="3285332"/>
            <a:ext cx="5903913" cy="0"/>
          </a:xfrm>
          <a:prstGeom prst="line">
            <a:avLst/>
          </a:prstGeom>
          <a:noFill/>
          <a:ln w="15875" algn="ctr">
            <a:solidFill>
              <a:srgbClr val="808992"/>
            </a:solidFill>
            <a:round/>
            <a:headEnd/>
            <a:tailEnd/>
          </a:ln>
        </p:spPr>
      </p:cxnSp>
      <p:cxnSp>
        <p:nvCxnSpPr>
          <p:cNvPr id="9" name="Gerade Verbindung 38"/>
          <p:cNvCxnSpPr>
            <a:cxnSpLocks noChangeShapeType="1"/>
          </p:cNvCxnSpPr>
          <p:nvPr userDrawn="1"/>
        </p:nvCxnSpPr>
        <p:spPr bwMode="auto">
          <a:xfrm rot="5400000">
            <a:off x="-2558256" y="3550444"/>
            <a:ext cx="5830888" cy="0"/>
          </a:xfrm>
          <a:prstGeom prst="line">
            <a:avLst/>
          </a:prstGeom>
          <a:noFill/>
          <a:ln w="15875" algn="ctr">
            <a:solidFill>
              <a:srgbClr val="C5005A"/>
            </a:solidFill>
            <a:round/>
            <a:headEnd/>
            <a:tailEnd/>
          </a:ln>
        </p:spPr>
      </p:cxnSp>
      <p:cxnSp>
        <p:nvCxnSpPr>
          <p:cNvPr id="10" name="Gerade Verbindung 26"/>
          <p:cNvCxnSpPr>
            <a:cxnSpLocks noChangeShapeType="1"/>
          </p:cNvCxnSpPr>
          <p:nvPr userDrawn="1"/>
        </p:nvCxnSpPr>
        <p:spPr bwMode="auto">
          <a:xfrm rot="10800000">
            <a:off x="415925" y="404813"/>
            <a:ext cx="865188" cy="0"/>
          </a:xfrm>
          <a:prstGeom prst="line">
            <a:avLst/>
          </a:prstGeom>
          <a:noFill/>
          <a:ln w="15875" algn="ctr">
            <a:solidFill>
              <a:srgbClr val="E6ABB6"/>
            </a:solidFill>
            <a:round/>
            <a:headEnd/>
            <a:tailEnd/>
          </a:ln>
        </p:spPr>
      </p:cxnSp>
      <p:cxnSp>
        <p:nvCxnSpPr>
          <p:cNvPr id="11" name="Gerade Verbindung 36"/>
          <p:cNvCxnSpPr>
            <a:cxnSpLocks noChangeShapeType="1"/>
          </p:cNvCxnSpPr>
          <p:nvPr userDrawn="1"/>
        </p:nvCxnSpPr>
        <p:spPr bwMode="auto">
          <a:xfrm rot="10800000">
            <a:off x="357188" y="635000"/>
            <a:ext cx="923925" cy="0"/>
          </a:xfrm>
          <a:prstGeom prst="line">
            <a:avLst/>
          </a:prstGeom>
          <a:noFill/>
          <a:ln w="15875" algn="ctr">
            <a:solidFill>
              <a:srgbClr val="C5005A"/>
            </a:solidFill>
            <a:round/>
            <a:headEnd/>
            <a:tailEnd/>
          </a:ln>
        </p:spPr>
      </p:cxnSp>
      <p:cxnSp>
        <p:nvCxnSpPr>
          <p:cNvPr id="12" name="Gerade Verbindung 22"/>
          <p:cNvCxnSpPr>
            <a:cxnSpLocks noChangeShapeType="1"/>
          </p:cNvCxnSpPr>
          <p:nvPr userDrawn="1"/>
        </p:nvCxnSpPr>
        <p:spPr bwMode="auto">
          <a:xfrm>
            <a:off x="284163" y="333375"/>
            <a:ext cx="996950" cy="0"/>
          </a:xfrm>
          <a:prstGeom prst="line">
            <a:avLst/>
          </a:prstGeom>
          <a:noFill/>
          <a:ln w="15875" algn="ctr">
            <a:solidFill>
              <a:srgbClr val="808992"/>
            </a:solidFill>
            <a:round/>
            <a:headEnd/>
            <a:tailEnd/>
          </a:ln>
        </p:spPr>
      </p:cxnSp>
      <p:cxnSp>
        <p:nvCxnSpPr>
          <p:cNvPr id="13" name="Gerade Verbindung 28"/>
          <p:cNvCxnSpPr>
            <a:cxnSpLocks noChangeShapeType="1"/>
          </p:cNvCxnSpPr>
          <p:nvPr userDrawn="1"/>
        </p:nvCxnSpPr>
        <p:spPr bwMode="auto">
          <a:xfrm rot="5400000">
            <a:off x="-2527300" y="3348038"/>
            <a:ext cx="5886450" cy="0"/>
          </a:xfrm>
          <a:prstGeom prst="line">
            <a:avLst/>
          </a:prstGeom>
          <a:noFill/>
          <a:ln w="15875" algn="ctr">
            <a:solidFill>
              <a:srgbClr val="E6ABB6"/>
            </a:solidFill>
            <a:round/>
            <a:headEnd/>
            <a:tailEnd/>
          </a:ln>
        </p:spPr>
      </p:cxnSp>
      <p:cxnSp>
        <p:nvCxnSpPr>
          <p:cNvPr id="14" name="Gerade Verbindung 29"/>
          <p:cNvCxnSpPr>
            <a:cxnSpLocks noChangeShapeType="1"/>
          </p:cNvCxnSpPr>
          <p:nvPr userDrawn="1"/>
        </p:nvCxnSpPr>
        <p:spPr bwMode="auto">
          <a:xfrm rot="10800000">
            <a:off x="207963" y="511175"/>
            <a:ext cx="1073150" cy="0"/>
          </a:xfrm>
          <a:prstGeom prst="line">
            <a:avLst/>
          </a:prstGeom>
          <a:noFill/>
          <a:ln w="15875" algn="ctr">
            <a:solidFill>
              <a:srgbClr val="8B1141"/>
            </a:solidFill>
            <a:round/>
            <a:headEnd/>
            <a:tailEnd/>
          </a:ln>
        </p:spPr>
      </p:cxnSp>
      <p:cxnSp>
        <p:nvCxnSpPr>
          <p:cNvPr id="15" name="Gerade Verbindung 34"/>
          <p:cNvCxnSpPr>
            <a:cxnSpLocks noChangeShapeType="1"/>
          </p:cNvCxnSpPr>
          <p:nvPr userDrawn="1"/>
        </p:nvCxnSpPr>
        <p:spPr bwMode="auto">
          <a:xfrm rot="5400000">
            <a:off x="-2437606" y="3493294"/>
            <a:ext cx="5843588" cy="0"/>
          </a:xfrm>
          <a:prstGeom prst="line">
            <a:avLst/>
          </a:prstGeom>
          <a:noFill/>
          <a:ln w="15875" algn="ctr">
            <a:solidFill>
              <a:srgbClr val="C5C7C8"/>
            </a:solidFill>
            <a:round/>
            <a:headEnd/>
            <a:tailEnd/>
          </a:ln>
        </p:spPr>
      </p:cxnSp>
      <p:cxnSp>
        <p:nvCxnSpPr>
          <p:cNvPr id="16" name="Gerade Verbindung 32"/>
          <p:cNvCxnSpPr>
            <a:cxnSpLocks noChangeShapeType="1"/>
          </p:cNvCxnSpPr>
          <p:nvPr userDrawn="1"/>
        </p:nvCxnSpPr>
        <p:spPr bwMode="auto">
          <a:xfrm rot="10800000">
            <a:off x="484188" y="571500"/>
            <a:ext cx="796925" cy="0"/>
          </a:xfrm>
          <a:prstGeom prst="line">
            <a:avLst/>
          </a:prstGeom>
          <a:noFill/>
          <a:ln w="15875" algn="ctr">
            <a:solidFill>
              <a:srgbClr val="C5C7C8"/>
            </a:solidFill>
            <a:round/>
            <a:headEnd/>
            <a:tailEnd/>
          </a:ln>
        </p:spPr>
      </p:cxnSp>
      <p:pic>
        <p:nvPicPr>
          <p:cNvPr id="18" name="Picture 22" descr="Z:\UNIK\HiWi\Homepage\eingestellte Dateien\logo_iwr.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496616" y="337495"/>
            <a:ext cx="1620960" cy="266400"/>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12" descr="RGB_2c"/>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596336" y="339725"/>
            <a:ext cx="1366837" cy="265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23" r:id="rId3"/>
    <p:sldLayoutId id="2147483824" r:id="rId4"/>
    <p:sldLayoutId id="2147483825" r:id="rId5"/>
    <p:sldLayoutId id="2147483826" r:id="rId6"/>
    <p:sldLayoutId id="2147483827" r:id="rId7"/>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908720"/>
            <a:ext cx="7772400" cy="3600400"/>
          </a:xfrm>
        </p:spPr>
        <p:txBody>
          <a:bodyPr anchor="ctr">
            <a:normAutofit/>
          </a:bodyPr>
          <a:lstStyle/>
          <a:p>
            <a:br>
              <a:rPr lang="en-GB" sz="3200" dirty="0"/>
            </a:br>
            <a:r>
              <a:rPr lang="en-US" sz="3200" dirty="0"/>
              <a:t> Better by the bundle? Contractual consumer rights issues with bundled products 	</a:t>
            </a:r>
            <a:br>
              <a:rPr lang="en-US" sz="3200" dirty="0"/>
            </a:br>
            <a:br>
              <a:rPr lang="de-DE" sz="4000" b="1" dirty="0"/>
            </a:br>
            <a:r>
              <a:rPr lang="en-US" sz="2800" dirty="0"/>
              <a:t> </a:t>
            </a:r>
            <a:r>
              <a:rPr lang="en-US" sz="2800" i="1" dirty="0"/>
              <a:t>PEER Regulatory Roundtable on Bundled Products </a:t>
            </a:r>
            <a:br>
              <a:rPr lang="en-GB" sz="2800" b="1" dirty="0"/>
            </a:br>
            <a:r>
              <a:rPr lang="de-DE" sz="2800" i="1" dirty="0"/>
              <a:t>2/10/2017, </a:t>
            </a:r>
            <a:r>
              <a:rPr lang="de-DE" sz="2800" i="1" dirty="0" err="1"/>
              <a:t>Brussels</a:t>
            </a:r>
            <a:endParaRPr lang="en-GB" altLang="de-DE" sz="2800" dirty="0"/>
          </a:p>
        </p:txBody>
      </p:sp>
      <p:sp>
        <p:nvSpPr>
          <p:cNvPr id="2051" name="Rectangle 3"/>
          <p:cNvSpPr>
            <a:spLocks noGrp="1" noChangeArrowheads="1"/>
          </p:cNvSpPr>
          <p:nvPr>
            <p:ph type="subTitle" idx="1"/>
          </p:nvPr>
        </p:nvSpPr>
        <p:spPr>
          <a:xfrm>
            <a:off x="1331640" y="5013176"/>
            <a:ext cx="6400800" cy="648072"/>
          </a:xfrm>
        </p:spPr>
        <p:txBody>
          <a:bodyPr/>
          <a:lstStyle/>
          <a:p>
            <a:pPr eaLnBrk="1" hangingPunct="1"/>
            <a:r>
              <a:rPr lang="de-DE" altLang="de-DE" sz="2800" i="1" dirty="0"/>
              <a:t>Peter Rott, University of Kassel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fontScale="90000"/>
          </a:bodyPr>
          <a:lstStyle/>
          <a:p>
            <a:pPr eaLnBrk="1" hangingPunct="1"/>
            <a:r>
              <a:rPr lang="en-GB" altLang="de-DE" sz="4000" dirty="0">
                <a:solidFill>
                  <a:schemeClr val="bg1"/>
                </a:solidFill>
              </a:rPr>
              <a:t>Avoidance of sector-specific protection (2)</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pPr marL="0" indent="0">
              <a:buNone/>
            </a:pPr>
            <a:r>
              <a:rPr lang="en-GB" sz="2400" dirty="0"/>
              <a:t>§ 46 para. 8 sent. 3 Telecommunications Act:</a:t>
            </a:r>
          </a:p>
          <a:p>
            <a:pPr marL="0" indent="0">
              <a:buNone/>
            </a:pPr>
            <a:r>
              <a:rPr lang="en-GB" sz="2000" dirty="0"/>
              <a:t>If the consumer moves house, the provider of telecommunication services is obliged to continue to fulfil the contract at the new domicile. (...) If the service is not available at the new domicile, the consumer can terminate the contract with a period of three months to the end of the month.</a:t>
            </a:r>
          </a:p>
          <a:p>
            <a:r>
              <a:rPr lang="en-GB" sz="2000" dirty="0"/>
              <a:t>Does this rule apply to a bundle of services including telecommunication and pay TV?</a:t>
            </a:r>
          </a:p>
          <a:p>
            <a:pPr lvl="1"/>
            <a:r>
              <a:rPr lang="en-GB" sz="1600" dirty="0"/>
              <a:t>No equivalent exists in energy law, and the BGH has rejected the application by analogy to gym contracts (BGH, 4/5/2016, NZM 2016, 798).</a:t>
            </a:r>
          </a:p>
          <a:p>
            <a:pPr lvl="1"/>
            <a:r>
              <a:rPr lang="en-GB" sz="1600" dirty="0"/>
              <a:t>Art. 100 of the Commission’s proposal for a Directive establishing the European Electronic Communications Code, COM(2016) 590 final</a:t>
            </a:r>
          </a:p>
          <a:p>
            <a:pPr lvl="2"/>
            <a:r>
              <a:rPr lang="en-GB" sz="1600" dirty="0"/>
              <a:t>Extension to all elements of the bundle</a:t>
            </a:r>
          </a:p>
          <a:p>
            <a:pPr marL="0" indent="0">
              <a:buNone/>
            </a:pPr>
            <a:endParaRPr lang="en-GB" sz="2000" dirty="0"/>
          </a:p>
        </p:txBody>
      </p:sp>
    </p:spTree>
    <p:extLst>
      <p:ext uri="{BB962C8B-B14F-4D97-AF65-F5344CB8AC3E}">
        <p14:creationId xmlns:p14="http://schemas.microsoft.com/office/powerpoint/2010/main" val="1817411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fontScale="90000"/>
          </a:bodyPr>
          <a:lstStyle/>
          <a:p>
            <a:pPr eaLnBrk="1" hangingPunct="1"/>
            <a:r>
              <a:rPr lang="en-GB" altLang="de-DE" sz="4000" dirty="0">
                <a:solidFill>
                  <a:schemeClr val="bg1"/>
                </a:solidFill>
              </a:rPr>
              <a:t>Avoidance of sector-specific protection (3)</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pPr marL="0" indent="0">
              <a:buNone/>
            </a:pPr>
            <a:r>
              <a:rPr lang="en-GB" sz="2000" dirty="0"/>
              <a:t>Follow-on problem: What if the consumer also received a mobile phone together with the contract (that is subsidised through the monthly payments over say two years)?</a:t>
            </a:r>
          </a:p>
          <a:p>
            <a:pPr marL="0" indent="0">
              <a:buNone/>
            </a:pPr>
            <a:r>
              <a:rPr lang="en-GB" sz="2000" dirty="0"/>
              <a:t>- Art. 98(4) of the Commission’s proposal for a Directive establishing the European Electronic Communications Code, COM(2016) 590 final:</a:t>
            </a:r>
            <a:endParaRPr lang="de-DE" sz="2000" dirty="0"/>
          </a:p>
          <a:p>
            <a:pPr marL="0" indent="0">
              <a:buNone/>
            </a:pPr>
            <a:r>
              <a:rPr lang="en-US" sz="1800" dirty="0"/>
              <a:t>Where an early termination of a contract on a publicly available electronic communications service by the end-user is possible in accordance with this Directive, other provisions of Union law or national law, no compensation shall be due by the end-user other than for the pro rata </a:t>
            </a:r>
            <a:r>
              <a:rPr lang="en-US" sz="1800" dirty="0" err="1"/>
              <a:t>temporis</a:t>
            </a:r>
            <a:r>
              <a:rPr lang="en-US" sz="1800" dirty="0"/>
              <a:t> value of </a:t>
            </a:r>
            <a:r>
              <a:rPr lang="en-US" sz="1800" dirty="0" err="1"/>
              <a:t>subsidised</a:t>
            </a:r>
            <a:r>
              <a:rPr lang="en-US" sz="1800" dirty="0"/>
              <a:t> equipment bundled with the contract at the moment of the contract conclusion and a pro rata </a:t>
            </a:r>
            <a:r>
              <a:rPr lang="en-US" sz="1800" dirty="0" err="1"/>
              <a:t>temporis</a:t>
            </a:r>
            <a:r>
              <a:rPr lang="en-US" sz="1800" dirty="0"/>
              <a:t> reimbursement for any other promotional advantages marked as such at the moment of the contract conclusion. </a:t>
            </a:r>
          </a:p>
          <a:p>
            <a:pPr marL="0" indent="0">
              <a:buNone/>
            </a:pPr>
            <a:endParaRPr lang="en-US" sz="1800" dirty="0"/>
          </a:p>
          <a:p>
            <a:pPr marL="0" indent="0">
              <a:buNone/>
            </a:pPr>
            <a:r>
              <a:rPr lang="en-US" sz="1800" dirty="0"/>
              <a:t>Still a factual impediment to switching and unpredictable for the consumer.</a:t>
            </a:r>
            <a:endParaRPr lang="en-GB" sz="2000" dirty="0"/>
          </a:p>
        </p:txBody>
      </p:sp>
    </p:spTree>
    <p:extLst>
      <p:ext uri="{BB962C8B-B14F-4D97-AF65-F5344CB8AC3E}">
        <p14:creationId xmlns:p14="http://schemas.microsoft.com/office/powerpoint/2010/main" val="2697836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7530" y="764704"/>
            <a:ext cx="8229600" cy="936104"/>
          </a:xfrm>
        </p:spPr>
        <p:txBody>
          <a:bodyPr>
            <a:normAutofit/>
          </a:bodyPr>
          <a:lstStyle/>
          <a:p>
            <a:r>
              <a:rPr lang="en-GB" altLang="de-DE" sz="3600" dirty="0">
                <a:solidFill>
                  <a:schemeClr val="bg1"/>
                </a:solidFill>
              </a:rPr>
              <a:t>Avoidance of sector-specific protection (4)</a:t>
            </a:r>
            <a:endParaRPr lang="de-DE" altLang="de-DE" sz="3600" dirty="0">
              <a:solidFill>
                <a:schemeClr val="bg1"/>
              </a:solidFill>
            </a:endParaRPr>
          </a:p>
        </p:txBody>
      </p:sp>
      <p:sp>
        <p:nvSpPr>
          <p:cNvPr id="3075" name="Rectangle 3"/>
          <p:cNvSpPr>
            <a:spLocks noGrp="1" noChangeArrowheads="1"/>
          </p:cNvSpPr>
          <p:nvPr>
            <p:ph type="body" idx="1"/>
          </p:nvPr>
        </p:nvSpPr>
        <p:spPr>
          <a:xfrm>
            <a:off x="607530" y="1844824"/>
            <a:ext cx="8229600" cy="4464496"/>
          </a:xfrm>
        </p:spPr>
        <p:txBody>
          <a:bodyPr/>
          <a:lstStyle/>
          <a:p>
            <a:pPr marL="0" indent="0">
              <a:buNone/>
            </a:pPr>
            <a:r>
              <a:rPr lang="en-GB" sz="2000" dirty="0"/>
              <a:t>Art. 95(1) d) iv) of the Commission’s proposal for a Directive establishing the European Electronic Communications Code, COM(2016) 590 final:</a:t>
            </a:r>
            <a:endParaRPr lang="de-DE" sz="2000" dirty="0"/>
          </a:p>
          <a:p>
            <a:pPr marL="0" indent="0">
              <a:buNone/>
            </a:pPr>
            <a:r>
              <a:rPr lang="en-GB" sz="2000" dirty="0"/>
              <a:t>‘Before a consumer is bound by a contract or any corresponding offer, providers of publicly available electronic communications services (...) shall provide (...) the following information in a clear and comprehensible manner:</a:t>
            </a:r>
            <a:endParaRPr lang="de-DE" sz="2000" dirty="0"/>
          </a:p>
          <a:p>
            <a:pPr marL="0" indent="0">
              <a:buNone/>
            </a:pPr>
            <a:r>
              <a:rPr lang="en-GB" sz="2000" dirty="0"/>
              <a:t>as part of the information on the duration of the contract and the conditions for renewal and termination of the contract:</a:t>
            </a:r>
            <a:endParaRPr lang="de-DE" sz="2000" dirty="0"/>
          </a:p>
          <a:p>
            <a:pPr marL="0" indent="0">
              <a:buNone/>
            </a:pPr>
            <a:r>
              <a:rPr lang="en-GB" sz="2000" dirty="0"/>
              <a:t>for bundled services the conditions of termination of the bundle or of elements thereof.’</a:t>
            </a:r>
            <a:endParaRPr lang="de-DE" sz="2000" dirty="0"/>
          </a:p>
          <a:p>
            <a:pPr marL="0" indent="0">
              <a:buNone/>
            </a:pPr>
            <a:endParaRPr lang="de-DE" sz="2000" dirty="0"/>
          </a:p>
        </p:txBody>
      </p:sp>
    </p:spTree>
    <p:extLst>
      <p:ext uri="{BB962C8B-B14F-4D97-AF65-F5344CB8AC3E}">
        <p14:creationId xmlns:p14="http://schemas.microsoft.com/office/powerpoint/2010/main" val="4066170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7530" y="836712"/>
            <a:ext cx="8229600" cy="864096"/>
          </a:xfrm>
        </p:spPr>
        <p:txBody>
          <a:bodyPr>
            <a:normAutofit/>
          </a:bodyPr>
          <a:lstStyle/>
          <a:p>
            <a:r>
              <a:rPr lang="en-GB" altLang="de-DE" sz="4000" dirty="0">
                <a:solidFill>
                  <a:schemeClr val="bg1"/>
                </a:solidFill>
              </a:rPr>
              <a:t>Accumulation of problems</a:t>
            </a:r>
            <a:endParaRPr lang="de-DE" altLang="de-DE" sz="4000" dirty="0">
              <a:solidFill>
                <a:schemeClr val="bg1"/>
              </a:solidFill>
            </a:endParaRPr>
          </a:p>
        </p:txBody>
      </p:sp>
      <p:sp>
        <p:nvSpPr>
          <p:cNvPr id="3075" name="Rectangle 3"/>
          <p:cNvSpPr>
            <a:spLocks noGrp="1" noChangeArrowheads="1"/>
          </p:cNvSpPr>
          <p:nvPr>
            <p:ph type="body" idx="1"/>
          </p:nvPr>
        </p:nvSpPr>
        <p:spPr>
          <a:xfrm>
            <a:off x="607530" y="1844824"/>
            <a:ext cx="8229600" cy="4752528"/>
          </a:xfrm>
        </p:spPr>
        <p:txBody>
          <a:bodyPr/>
          <a:lstStyle/>
          <a:p>
            <a:pPr marL="0" indent="0">
              <a:buNone/>
            </a:pPr>
            <a:r>
              <a:rPr lang="en-GB" sz="2400" dirty="0"/>
              <a:t>§ 19 para. 3 Regulation concerning the general conditions for the supply with electricity of household customers:</a:t>
            </a:r>
          </a:p>
          <a:p>
            <a:pPr marL="0" indent="0">
              <a:buNone/>
            </a:pPr>
            <a:r>
              <a:rPr lang="en-GB" sz="2000" dirty="0"/>
              <a:t>The supplier of last resort must not disconnect a customer who is in delay with his payment obligations unless the amount due exceeds 100 Euros.</a:t>
            </a:r>
          </a:p>
          <a:p>
            <a:pPr marL="0" indent="0">
              <a:buNone/>
            </a:pPr>
            <a:endParaRPr lang="en-GB" sz="2000" dirty="0"/>
          </a:p>
          <a:p>
            <a:pPr marL="0" indent="0">
              <a:buNone/>
            </a:pPr>
            <a:r>
              <a:rPr lang="en-GB" sz="2000" dirty="0"/>
              <a:t>P.: In one case decided by the first instance court of </a:t>
            </a:r>
            <a:r>
              <a:rPr lang="en-GB" sz="2000" dirty="0" err="1"/>
              <a:t>Dieburg</a:t>
            </a:r>
            <a:r>
              <a:rPr lang="en-GB" sz="2000" dirty="0"/>
              <a:t> (AG </a:t>
            </a:r>
            <a:r>
              <a:rPr lang="en-GB" sz="2000" dirty="0" err="1"/>
              <a:t>Dieburg</a:t>
            </a:r>
            <a:r>
              <a:rPr lang="en-GB" sz="2000" dirty="0"/>
              <a:t>, 22.10.2012  - 20 C 909/12, </a:t>
            </a:r>
            <a:r>
              <a:rPr lang="en-GB" sz="2000" dirty="0" err="1"/>
              <a:t>BeckRS</a:t>
            </a:r>
            <a:r>
              <a:rPr lang="en-GB" sz="2000" dirty="0"/>
              <a:t> 2012, 22185), the energy supplier had added gas debts and electricity debts which both did not reach the threshold so as to disconnect the customer; which the court held to be unlawful.</a:t>
            </a:r>
          </a:p>
          <a:p>
            <a:pPr marL="0" indent="0">
              <a:buNone/>
            </a:pPr>
            <a:r>
              <a:rPr lang="en-GB" sz="2000" dirty="0"/>
              <a:t>The same would not seem to apply where the customer enters into a mixed contract including energy and other services; to which, first of all, the law on energy supply by the supplier of last resort and the protective rules therein would not apply. Unfair contract terms control would certainly be less clear and therefore offer less protection.</a:t>
            </a:r>
            <a:endParaRPr lang="de-DE"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03463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26127" y="849015"/>
            <a:ext cx="8229600" cy="1139825"/>
          </a:xfrm>
        </p:spPr>
        <p:txBody>
          <a:bodyPr>
            <a:normAutofit/>
          </a:bodyPr>
          <a:lstStyle/>
          <a:p>
            <a:r>
              <a:rPr lang="en-GB" sz="4000" dirty="0">
                <a:solidFill>
                  <a:schemeClr val="bg1"/>
                </a:solidFill>
              </a:rPr>
              <a:t>Bundling – not a new phenomenon</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r>
              <a:rPr lang="de-DE" sz="2400" dirty="0" err="1"/>
              <a:t>Bundling</a:t>
            </a:r>
            <a:r>
              <a:rPr lang="de-DE" sz="2400" dirty="0"/>
              <a:t> of </a:t>
            </a:r>
            <a:r>
              <a:rPr lang="de-DE" sz="2400" dirty="0" err="1"/>
              <a:t>energy</a:t>
            </a:r>
            <a:r>
              <a:rPr lang="de-DE" sz="2400" dirty="0"/>
              <a:t> </a:t>
            </a:r>
            <a:r>
              <a:rPr lang="de-DE" sz="2400" dirty="0" err="1"/>
              <a:t>supply</a:t>
            </a:r>
            <a:r>
              <a:rPr lang="de-DE" sz="2400" dirty="0"/>
              <a:t> </a:t>
            </a:r>
            <a:r>
              <a:rPr lang="de-DE" sz="2400" dirty="0" err="1"/>
              <a:t>and</a:t>
            </a:r>
            <a:r>
              <a:rPr lang="de-DE" sz="2400" dirty="0"/>
              <a:t> </a:t>
            </a:r>
            <a:r>
              <a:rPr lang="de-DE" sz="2400" dirty="0" err="1"/>
              <a:t>telecommunication</a:t>
            </a:r>
            <a:r>
              <a:rPr lang="de-DE" sz="2400" dirty="0"/>
              <a:t> </a:t>
            </a:r>
            <a:r>
              <a:rPr lang="de-DE" sz="2400" dirty="0" err="1"/>
              <a:t>contracts</a:t>
            </a:r>
            <a:endParaRPr lang="de-DE" sz="2400" dirty="0"/>
          </a:p>
          <a:p>
            <a:r>
              <a:rPr lang="de-DE" sz="2400" dirty="0" err="1"/>
              <a:t>Bundling</a:t>
            </a:r>
            <a:r>
              <a:rPr lang="de-DE" sz="2400" dirty="0"/>
              <a:t> of </a:t>
            </a:r>
            <a:r>
              <a:rPr lang="de-DE" sz="2400" dirty="0" err="1"/>
              <a:t>telecommunication</a:t>
            </a:r>
            <a:r>
              <a:rPr lang="de-DE" sz="2400" dirty="0"/>
              <a:t> </a:t>
            </a:r>
            <a:r>
              <a:rPr lang="de-DE" sz="2400" dirty="0" err="1"/>
              <a:t>services</a:t>
            </a:r>
            <a:r>
              <a:rPr lang="de-DE" sz="2400" dirty="0"/>
              <a:t> </a:t>
            </a:r>
            <a:r>
              <a:rPr lang="de-DE" sz="2400" dirty="0" err="1"/>
              <a:t>and</a:t>
            </a:r>
            <a:r>
              <a:rPr lang="de-DE" sz="2400" dirty="0"/>
              <a:t> (</a:t>
            </a:r>
            <a:r>
              <a:rPr lang="de-DE" sz="2400" dirty="0" err="1"/>
              <a:t>necessary</a:t>
            </a:r>
            <a:r>
              <a:rPr lang="de-DE" sz="2400" dirty="0"/>
              <a:t>) </a:t>
            </a:r>
            <a:r>
              <a:rPr lang="de-DE" sz="2400" dirty="0" err="1"/>
              <a:t>hardware</a:t>
            </a:r>
            <a:endParaRPr lang="de-DE" sz="2400" dirty="0"/>
          </a:p>
          <a:p>
            <a:r>
              <a:rPr lang="de-DE" sz="2400" dirty="0" err="1"/>
              <a:t>Bundling</a:t>
            </a:r>
            <a:r>
              <a:rPr lang="de-DE" sz="2400" dirty="0"/>
              <a:t> of </a:t>
            </a:r>
            <a:r>
              <a:rPr lang="de-DE" sz="2400" dirty="0" err="1"/>
              <a:t>telecommunication</a:t>
            </a:r>
            <a:r>
              <a:rPr lang="de-DE" sz="2400" dirty="0"/>
              <a:t> </a:t>
            </a:r>
            <a:r>
              <a:rPr lang="de-DE" sz="2400" dirty="0" err="1"/>
              <a:t>services</a:t>
            </a:r>
            <a:r>
              <a:rPr lang="de-DE" sz="2400" dirty="0"/>
              <a:t> </a:t>
            </a:r>
            <a:r>
              <a:rPr lang="de-DE" sz="2400" dirty="0" err="1"/>
              <a:t>and</a:t>
            </a:r>
            <a:r>
              <a:rPr lang="de-DE" sz="2400" dirty="0"/>
              <a:t> </a:t>
            </a:r>
            <a:r>
              <a:rPr lang="de-DE" sz="2400" dirty="0" err="1"/>
              <a:t>pay</a:t>
            </a:r>
            <a:r>
              <a:rPr lang="de-DE" sz="2400" dirty="0"/>
              <a:t> TV</a:t>
            </a:r>
          </a:p>
          <a:p>
            <a:r>
              <a:rPr lang="de-DE" sz="2400" dirty="0" err="1"/>
              <a:t>Bundling</a:t>
            </a:r>
            <a:r>
              <a:rPr lang="de-DE" sz="2400" dirty="0"/>
              <a:t> of mobile </a:t>
            </a:r>
            <a:r>
              <a:rPr lang="de-DE" sz="2400" dirty="0" err="1"/>
              <a:t>phone</a:t>
            </a:r>
            <a:r>
              <a:rPr lang="de-DE" sz="2400" dirty="0"/>
              <a:t> </a:t>
            </a:r>
            <a:r>
              <a:rPr lang="de-DE" sz="2400" dirty="0" err="1"/>
              <a:t>contracts</a:t>
            </a:r>
            <a:r>
              <a:rPr lang="de-DE" sz="2400" dirty="0"/>
              <a:t> </a:t>
            </a:r>
            <a:r>
              <a:rPr lang="de-DE" sz="2400" dirty="0" err="1"/>
              <a:t>and</a:t>
            </a:r>
            <a:r>
              <a:rPr lang="de-DE" sz="2400" dirty="0"/>
              <a:t> mobile </a:t>
            </a:r>
            <a:r>
              <a:rPr lang="de-DE" sz="2400" dirty="0" err="1"/>
              <a:t>phones</a:t>
            </a:r>
            <a:endParaRPr lang="en-US" sz="2400" dirty="0"/>
          </a:p>
          <a:p>
            <a:r>
              <a:rPr lang="en-GB" sz="2400" dirty="0"/>
              <a:t>Bundling of services and insurance</a:t>
            </a:r>
          </a:p>
          <a:p>
            <a:r>
              <a:rPr lang="en-GB" sz="2400" dirty="0"/>
              <a:t>Bundling of services and maintenance</a:t>
            </a:r>
          </a:p>
          <a:p>
            <a:r>
              <a:rPr lang="en-GB" sz="2400" dirty="0"/>
              <a:t>Bundling with entirely unrelated ‘attractive products’</a:t>
            </a:r>
            <a:endParaRPr lang="en-GB" sz="1600" dirty="0"/>
          </a:p>
        </p:txBody>
      </p:sp>
    </p:spTree>
    <p:extLst>
      <p:ext uri="{BB962C8B-B14F-4D97-AF65-F5344CB8AC3E}">
        <p14:creationId xmlns:p14="http://schemas.microsoft.com/office/powerpoint/2010/main" val="251997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26127" y="849015"/>
            <a:ext cx="8229600" cy="1139825"/>
          </a:xfrm>
        </p:spPr>
        <p:txBody>
          <a:bodyPr>
            <a:normAutofit/>
          </a:bodyPr>
          <a:lstStyle/>
          <a:p>
            <a:r>
              <a:rPr lang="en-GB" altLang="de-DE" sz="4000" dirty="0">
                <a:solidFill>
                  <a:schemeClr val="bg1"/>
                </a:solidFill>
              </a:rPr>
              <a:t>Advantages of bundling</a:t>
            </a:r>
            <a:endParaRPr lang="de-DE" altLang="de-DE" sz="4000" dirty="0">
              <a:solidFill>
                <a:schemeClr val="bg1"/>
              </a:solidFill>
            </a:endParaRPr>
          </a:p>
        </p:txBody>
      </p:sp>
      <p:sp>
        <p:nvSpPr>
          <p:cNvPr id="8195" name="Rectangle 3"/>
          <p:cNvSpPr>
            <a:spLocks noGrp="1" noChangeArrowheads="1"/>
          </p:cNvSpPr>
          <p:nvPr>
            <p:ph type="body" idx="1"/>
          </p:nvPr>
        </p:nvSpPr>
        <p:spPr>
          <a:xfrm>
            <a:off x="626127" y="1988840"/>
            <a:ext cx="8075240" cy="4248472"/>
          </a:xfrm>
        </p:spPr>
        <p:txBody>
          <a:bodyPr/>
          <a:lstStyle/>
          <a:p>
            <a:endParaRPr lang="en-GB" sz="2400" dirty="0"/>
          </a:p>
          <a:p>
            <a:r>
              <a:rPr lang="en-GB" sz="2400" dirty="0"/>
              <a:t>Trader’s perspective: Synergy effects in customer relations, increased efficiency</a:t>
            </a:r>
          </a:p>
          <a:p>
            <a:pPr lvl="1"/>
            <a:r>
              <a:rPr lang="en-GB" sz="2000" dirty="0"/>
              <a:t>See OLG Dusseldorf, 21.2.2001, Multi-Media Recht 2011, 453 (under unfair commercial practices law)</a:t>
            </a:r>
            <a:endParaRPr lang="de-DE" sz="2000" dirty="0"/>
          </a:p>
          <a:p>
            <a:endParaRPr lang="de-DE" sz="2400" dirty="0"/>
          </a:p>
          <a:p>
            <a:r>
              <a:rPr lang="de-DE" sz="2400" dirty="0"/>
              <a:t>Consumer </a:t>
            </a:r>
            <a:r>
              <a:rPr lang="de-DE" sz="2400" dirty="0" err="1"/>
              <a:t>perspective</a:t>
            </a:r>
            <a:r>
              <a:rPr lang="de-DE" sz="2400" dirty="0"/>
              <a:t>: The </a:t>
            </a:r>
            <a:r>
              <a:rPr lang="de-DE" sz="2400" dirty="0" err="1"/>
              <a:t>bundle</a:t>
            </a:r>
            <a:r>
              <a:rPr lang="de-DE" sz="2400" dirty="0"/>
              <a:t> </a:t>
            </a:r>
            <a:r>
              <a:rPr lang="de-DE" sz="2400" dirty="0" err="1"/>
              <a:t>is</a:t>
            </a:r>
            <a:r>
              <a:rPr lang="de-DE" sz="2400" dirty="0"/>
              <a:t> (</a:t>
            </a:r>
            <a:r>
              <a:rPr lang="de-DE" sz="2400" dirty="0" err="1"/>
              <a:t>or</a:t>
            </a:r>
            <a:r>
              <a:rPr lang="de-DE" sz="2400" dirty="0"/>
              <a:t> </a:t>
            </a:r>
            <a:r>
              <a:rPr lang="de-DE" sz="2400" dirty="0" err="1"/>
              <a:t>should</a:t>
            </a:r>
            <a:r>
              <a:rPr lang="de-DE" sz="2400" dirty="0"/>
              <a:t> </a:t>
            </a:r>
            <a:r>
              <a:rPr lang="de-DE" sz="2400" dirty="0" err="1"/>
              <a:t>be</a:t>
            </a:r>
            <a:r>
              <a:rPr lang="de-DE" sz="2400" dirty="0"/>
              <a:t>) </a:t>
            </a:r>
            <a:r>
              <a:rPr lang="de-DE" sz="2400" dirty="0" err="1"/>
              <a:t>cheaper</a:t>
            </a:r>
            <a:r>
              <a:rPr lang="de-DE" sz="2400" dirty="0"/>
              <a:t> </a:t>
            </a:r>
            <a:r>
              <a:rPr lang="de-DE" sz="2400" dirty="0" err="1"/>
              <a:t>than</a:t>
            </a:r>
            <a:r>
              <a:rPr lang="de-DE" sz="2400" dirty="0"/>
              <a:t> the individual </a:t>
            </a:r>
            <a:r>
              <a:rPr lang="de-DE" sz="2400" dirty="0" err="1"/>
              <a:t>parts</a:t>
            </a:r>
            <a:r>
              <a:rPr lang="de-DE" sz="2400" dirty="0"/>
              <a:t> </a:t>
            </a:r>
            <a:r>
              <a:rPr lang="de-DE" sz="2400" dirty="0" err="1"/>
              <a:t>bought</a:t>
            </a:r>
            <a:r>
              <a:rPr lang="de-DE" sz="2400" dirty="0"/>
              <a:t> </a:t>
            </a:r>
            <a:r>
              <a:rPr lang="de-DE" sz="2400" dirty="0" err="1"/>
              <a:t>separately</a:t>
            </a:r>
            <a:r>
              <a:rPr lang="de-DE" sz="2400" dirty="0"/>
              <a:t>.</a:t>
            </a:r>
          </a:p>
        </p:txBody>
      </p:sp>
    </p:spTree>
    <p:extLst>
      <p:ext uri="{BB962C8B-B14F-4D97-AF65-F5344CB8AC3E}">
        <p14:creationId xmlns:p14="http://schemas.microsoft.com/office/powerpoint/2010/main" val="141598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26127" y="849015"/>
            <a:ext cx="8229600" cy="1139825"/>
          </a:xfrm>
        </p:spPr>
        <p:txBody>
          <a:bodyPr>
            <a:normAutofit/>
          </a:bodyPr>
          <a:lstStyle/>
          <a:p>
            <a:r>
              <a:rPr lang="en-GB" altLang="de-DE" sz="4000" dirty="0">
                <a:solidFill>
                  <a:schemeClr val="bg1"/>
                </a:solidFill>
              </a:rPr>
              <a:t>Risks of bundling</a:t>
            </a:r>
            <a:endParaRPr lang="de-DE" altLang="de-DE" sz="4000" dirty="0">
              <a:solidFill>
                <a:schemeClr val="bg1"/>
              </a:solidFill>
            </a:endParaRPr>
          </a:p>
        </p:txBody>
      </p:sp>
      <p:sp>
        <p:nvSpPr>
          <p:cNvPr id="8195" name="Rectangle 3"/>
          <p:cNvSpPr>
            <a:spLocks noGrp="1" noChangeArrowheads="1"/>
          </p:cNvSpPr>
          <p:nvPr>
            <p:ph type="body" idx="1"/>
          </p:nvPr>
        </p:nvSpPr>
        <p:spPr>
          <a:xfrm>
            <a:off x="626127" y="1988840"/>
            <a:ext cx="8075240" cy="4248472"/>
          </a:xfrm>
        </p:spPr>
        <p:txBody>
          <a:bodyPr/>
          <a:lstStyle/>
          <a:p>
            <a:endParaRPr lang="en-GB" sz="2400" dirty="0"/>
          </a:p>
          <a:p>
            <a:r>
              <a:rPr lang="en-GB" sz="2400" dirty="0"/>
              <a:t>Purchase of unnecessary goods or services</a:t>
            </a:r>
          </a:p>
          <a:p>
            <a:r>
              <a:rPr lang="en-GB" sz="2400" dirty="0"/>
              <a:t>Lack of price transparency</a:t>
            </a:r>
            <a:endParaRPr lang="de-DE" sz="2400" dirty="0"/>
          </a:p>
          <a:p>
            <a:r>
              <a:rPr lang="en-GB" sz="2400" dirty="0"/>
              <a:t>Uncertainty about applicable consumer law provisions</a:t>
            </a:r>
          </a:p>
          <a:p>
            <a:r>
              <a:rPr lang="en-GB" sz="2400" dirty="0"/>
              <a:t>Avoidance of sector-specific consumer protection through cross-sectoral contracts</a:t>
            </a:r>
          </a:p>
          <a:p>
            <a:r>
              <a:rPr lang="en-GB" sz="2400" dirty="0"/>
              <a:t>Accumulation of problems</a:t>
            </a:r>
            <a:endParaRPr lang="de-DE" sz="2400" dirty="0"/>
          </a:p>
        </p:txBody>
      </p:sp>
    </p:spTree>
    <p:extLst>
      <p:ext uri="{BB962C8B-B14F-4D97-AF65-F5344CB8AC3E}">
        <p14:creationId xmlns:p14="http://schemas.microsoft.com/office/powerpoint/2010/main" val="1818877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a:bodyPr>
          <a:lstStyle/>
          <a:p>
            <a:pPr eaLnBrk="1" hangingPunct="1"/>
            <a:r>
              <a:rPr lang="en-GB" altLang="de-DE" sz="4000" dirty="0">
                <a:solidFill>
                  <a:schemeClr val="bg1"/>
                </a:solidFill>
              </a:rPr>
              <a:t>Purchase of unnecessary products</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endParaRPr lang="en-GB" sz="2400" dirty="0"/>
          </a:p>
          <a:p>
            <a:r>
              <a:rPr lang="en-GB" sz="2400" dirty="0"/>
              <a:t>Reason for the prohibition of tying in certain sectors</a:t>
            </a:r>
          </a:p>
          <a:p>
            <a:pPr lvl="1"/>
            <a:r>
              <a:rPr lang="en-GB" sz="2000" dirty="0"/>
              <a:t>Telecommunications: Art. 10(1) of Directive 2002/22/EC</a:t>
            </a:r>
          </a:p>
          <a:p>
            <a:pPr lvl="1"/>
            <a:r>
              <a:rPr lang="en-GB" sz="2000" dirty="0"/>
              <a:t>Basic bank accounts: Art. 16(9) of Directive 2014/92/EU</a:t>
            </a:r>
          </a:p>
          <a:p>
            <a:pPr lvl="1"/>
            <a:endParaRPr lang="en-GB" sz="2000" dirty="0"/>
          </a:p>
          <a:p>
            <a:pPr marL="342900" lvl="1" indent="-342900">
              <a:buFont typeface="Arial" pitchFamily="34" charset="0"/>
              <a:buChar char="•"/>
            </a:pPr>
            <a:r>
              <a:rPr lang="en-GB" sz="2400" dirty="0"/>
              <a:t>But there is also a risk that consumers are incentivised to purchase products in bundles that they would not buy otherwise, and therefore spend more.</a:t>
            </a:r>
          </a:p>
          <a:p>
            <a:pPr marL="742950" lvl="2" indent="-342900">
              <a:buFont typeface="Arial" pitchFamily="34" charset="0"/>
              <a:buChar char="•"/>
            </a:pPr>
            <a:r>
              <a:rPr lang="en-GB" sz="2000" dirty="0"/>
              <a:t>Link with insufficient price transparency</a:t>
            </a:r>
            <a:endParaRPr lang="de-DE" sz="2000" dirty="0"/>
          </a:p>
          <a:p>
            <a:pPr lvl="1"/>
            <a:endParaRPr lang="en-GB" sz="2000" dirty="0"/>
          </a:p>
          <a:p>
            <a:pPr lvl="1"/>
            <a:endParaRPr lang="en-GB" sz="2000" dirty="0"/>
          </a:p>
        </p:txBody>
      </p:sp>
    </p:spTree>
    <p:extLst>
      <p:ext uri="{BB962C8B-B14F-4D97-AF65-F5344CB8AC3E}">
        <p14:creationId xmlns:p14="http://schemas.microsoft.com/office/powerpoint/2010/main" val="325924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a:bodyPr>
          <a:lstStyle/>
          <a:p>
            <a:pPr eaLnBrk="1" hangingPunct="1"/>
            <a:r>
              <a:rPr lang="en-GB" altLang="de-DE" sz="4000" dirty="0">
                <a:solidFill>
                  <a:schemeClr val="bg1"/>
                </a:solidFill>
              </a:rPr>
              <a:t>Price transparency (1)</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r>
              <a:rPr lang="en-GB" sz="2400" dirty="0"/>
              <a:t>The law does not require information on the prices of the individual parts of the bundle</a:t>
            </a:r>
          </a:p>
          <a:p>
            <a:pPr lvl="1"/>
            <a:r>
              <a:rPr lang="en-GB" sz="2000" dirty="0"/>
              <a:t>See, e.g. BGH, 27.2.2003 - I ZR 253/00, GRUR 2003, 538</a:t>
            </a:r>
          </a:p>
          <a:p>
            <a:pPr marL="342900" lvl="1" indent="-342900">
              <a:buFont typeface="Arial" pitchFamily="34" charset="0"/>
              <a:buChar char="•"/>
            </a:pPr>
            <a:endParaRPr lang="en-GB" sz="2400" dirty="0"/>
          </a:p>
          <a:p>
            <a:pPr marL="342900" lvl="1" indent="-342900">
              <a:buFont typeface="Arial" pitchFamily="34" charset="0"/>
              <a:buChar char="•"/>
            </a:pPr>
            <a:r>
              <a:rPr lang="en-GB" sz="2400" dirty="0"/>
              <a:t>The law does not require the trader to offer the individual parts of the bundle separately</a:t>
            </a:r>
          </a:p>
          <a:p>
            <a:pPr lvl="1"/>
            <a:r>
              <a:rPr lang="en-GB" sz="2000" dirty="0"/>
              <a:t>Which means that the consumer cannot easily estimate the usefulness of the bundle</a:t>
            </a:r>
          </a:p>
          <a:p>
            <a:pPr lvl="1"/>
            <a:r>
              <a:rPr lang="en-GB" sz="2000" dirty="0"/>
              <a:t>Necessity of standard products?</a:t>
            </a:r>
          </a:p>
          <a:p>
            <a:pPr lvl="1"/>
            <a:endParaRPr lang="en-GB" sz="2000" dirty="0"/>
          </a:p>
        </p:txBody>
      </p:sp>
    </p:spTree>
    <p:extLst>
      <p:ext uri="{BB962C8B-B14F-4D97-AF65-F5344CB8AC3E}">
        <p14:creationId xmlns:p14="http://schemas.microsoft.com/office/powerpoint/2010/main" val="769293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a:bodyPr>
          <a:lstStyle/>
          <a:p>
            <a:pPr eaLnBrk="1" hangingPunct="1"/>
            <a:r>
              <a:rPr lang="en-GB" altLang="de-DE" sz="4000" dirty="0">
                <a:solidFill>
                  <a:schemeClr val="bg1"/>
                </a:solidFill>
              </a:rPr>
              <a:t>Price transparency (2)</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608512"/>
          </a:xfrm>
        </p:spPr>
        <p:txBody>
          <a:bodyPr/>
          <a:lstStyle/>
          <a:p>
            <a:pPr marL="0" indent="0">
              <a:buNone/>
            </a:pPr>
            <a:r>
              <a:rPr lang="en-GB" sz="2000" dirty="0"/>
              <a:t>Art. 95(1) c) iii) of the Commission’s proposal for a Directive establishing the European Electronic Communications Code, COM(2016) 590 final</a:t>
            </a:r>
            <a:endParaRPr lang="de-DE" sz="2000" dirty="0"/>
          </a:p>
          <a:p>
            <a:pPr marL="0" indent="0">
              <a:buNone/>
            </a:pPr>
            <a:r>
              <a:rPr lang="en-GB" sz="2000" dirty="0"/>
              <a:t>‘Before a consumer is bound by a contract or any corresponding offer, providers of publicly available electronic communications services (...) shall provide (...) the following information in a clear and comprehensible manner:</a:t>
            </a:r>
            <a:endParaRPr lang="de-DE" sz="2000" dirty="0"/>
          </a:p>
          <a:p>
            <a:pPr marL="0" indent="0">
              <a:buNone/>
            </a:pPr>
            <a:r>
              <a:rPr lang="en-GB" sz="2000" dirty="0"/>
              <a:t>as part of the information on price:</a:t>
            </a:r>
            <a:endParaRPr lang="de-DE" sz="2000" dirty="0"/>
          </a:p>
          <a:p>
            <a:pPr marL="0" indent="0">
              <a:buNone/>
            </a:pPr>
            <a:r>
              <a:rPr lang="en-GB" sz="2000" dirty="0"/>
              <a:t>for bundled services and bundles including both services and equipment the price of the individual elements of the bundle to the extent they are also marketed separately.’</a:t>
            </a:r>
          </a:p>
          <a:p>
            <a:pPr marL="0" indent="0">
              <a:buNone/>
            </a:pPr>
            <a:endParaRPr lang="en-GB" sz="2000" dirty="0"/>
          </a:p>
          <a:p>
            <a:pPr marL="0" indent="0">
              <a:buNone/>
            </a:pPr>
            <a:r>
              <a:rPr lang="en-GB" sz="2000" dirty="0"/>
              <a:t>P.: The individual elements do not need to be marketed separately.</a:t>
            </a:r>
            <a:endParaRPr lang="de-DE" sz="2000" dirty="0"/>
          </a:p>
        </p:txBody>
      </p:sp>
    </p:spTree>
    <p:extLst>
      <p:ext uri="{BB962C8B-B14F-4D97-AF65-F5344CB8AC3E}">
        <p14:creationId xmlns:p14="http://schemas.microsoft.com/office/powerpoint/2010/main" val="133408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fontScale="90000"/>
          </a:bodyPr>
          <a:lstStyle/>
          <a:p>
            <a:r>
              <a:rPr lang="en-GB" altLang="de-DE" sz="4000" dirty="0">
                <a:solidFill>
                  <a:schemeClr val="bg1"/>
                </a:solidFill>
              </a:rPr>
              <a:t>Uncertainty in goods + services bundles</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pPr marL="0" indent="0">
              <a:buNone/>
            </a:pPr>
            <a:r>
              <a:rPr lang="de-DE" sz="2400" dirty="0" err="1"/>
              <a:t>Article</a:t>
            </a:r>
            <a:r>
              <a:rPr lang="de-DE" sz="2400" dirty="0"/>
              <a:t> 9 Consumer </a:t>
            </a:r>
            <a:r>
              <a:rPr lang="de-DE" sz="2400" dirty="0" err="1"/>
              <a:t>Rights</a:t>
            </a:r>
            <a:r>
              <a:rPr lang="de-DE" sz="2400" dirty="0"/>
              <a:t> </a:t>
            </a:r>
            <a:r>
              <a:rPr lang="de-DE" sz="2400" dirty="0" err="1"/>
              <a:t>Directive</a:t>
            </a:r>
            <a:r>
              <a:rPr lang="de-DE" sz="2400" dirty="0"/>
              <a:t> 2011/83/EC:</a:t>
            </a:r>
          </a:p>
          <a:p>
            <a:pPr marL="0" indent="0">
              <a:buNone/>
            </a:pPr>
            <a:r>
              <a:rPr lang="en-US" sz="2000" dirty="0"/>
              <a:t>(2) (…) the withdrawal period referred to in paragraph 1 of this Article shall expire after 14 days from:</a:t>
            </a:r>
          </a:p>
          <a:p>
            <a:pPr marL="0" indent="0">
              <a:buNone/>
            </a:pPr>
            <a:r>
              <a:rPr lang="en-US" sz="2000" dirty="0"/>
              <a:t>(a) in the case of service contracts, the day of the conclusion of the contract;</a:t>
            </a:r>
          </a:p>
          <a:p>
            <a:pPr marL="0" indent="0">
              <a:buNone/>
            </a:pPr>
            <a:r>
              <a:rPr lang="en-US" sz="2000" dirty="0"/>
              <a:t>(b) in the case of sales contracts, the day on which the consumer or a third party other than the carrier and indicated by the consumer acquires physical possession of the goods (…).</a:t>
            </a:r>
            <a:endParaRPr lang="de-DE" sz="2000" dirty="0"/>
          </a:p>
          <a:p>
            <a:pPr marL="0" indent="0">
              <a:buNone/>
            </a:pPr>
            <a:endParaRPr lang="de-DE" sz="2000" dirty="0"/>
          </a:p>
          <a:p>
            <a:pPr marL="0" indent="0">
              <a:buNone/>
            </a:pPr>
            <a:r>
              <a:rPr lang="de-DE" sz="2000" dirty="0"/>
              <a:t>AG Hamburg, 21.6.2007 - 6 C 177/07 on an </a:t>
            </a:r>
            <a:r>
              <a:rPr lang="de-DE" sz="2000" dirty="0" err="1"/>
              <a:t>internet</a:t>
            </a:r>
            <a:r>
              <a:rPr lang="de-DE" sz="2000" dirty="0"/>
              <a:t> </a:t>
            </a:r>
            <a:r>
              <a:rPr lang="de-DE" sz="2000" dirty="0" err="1"/>
              <a:t>provider</a:t>
            </a:r>
            <a:r>
              <a:rPr lang="de-DE" sz="2000" dirty="0"/>
              <a:t> </a:t>
            </a:r>
            <a:r>
              <a:rPr lang="de-DE" sz="2000" dirty="0" err="1"/>
              <a:t>contract</a:t>
            </a:r>
            <a:r>
              <a:rPr lang="de-DE" sz="2000" dirty="0"/>
              <a:t> </a:t>
            </a:r>
            <a:r>
              <a:rPr lang="de-DE" sz="2000" dirty="0" err="1"/>
              <a:t>including</a:t>
            </a:r>
            <a:r>
              <a:rPr lang="de-DE" sz="2000" dirty="0"/>
              <a:t> </a:t>
            </a:r>
            <a:r>
              <a:rPr lang="de-DE" sz="2000" dirty="0" err="1"/>
              <a:t>hardware</a:t>
            </a:r>
            <a:r>
              <a:rPr lang="de-DE" sz="2000" dirty="0"/>
              <a:t>: </a:t>
            </a:r>
            <a:r>
              <a:rPr lang="de-DE" sz="2000" dirty="0" err="1"/>
              <a:t>which</a:t>
            </a:r>
            <a:r>
              <a:rPr lang="de-DE" sz="2000" dirty="0"/>
              <a:t> </a:t>
            </a:r>
            <a:r>
              <a:rPr lang="de-DE" sz="2000" dirty="0" err="1"/>
              <a:t>rules</a:t>
            </a:r>
            <a:r>
              <a:rPr lang="de-DE" sz="2000" dirty="0"/>
              <a:t> </a:t>
            </a:r>
            <a:r>
              <a:rPr lang="de-DE" sz="2000" dirty="0" err="1"/>
              <a:t>concerning</a:t>
            </a:r>
            <a:r>
              <a:rPr lang="de-DE" sz="2000" dirty="0"/>
              <a:t> the </a:t>
            </a:r>
            <a:r>
              <a:rPr lang="de-DE" sz="2000" dirty="0" err="1"/>
              <a:t>right</a:t>
            </a:r>
            <a:r>
              <a:rPr lang="de-DE" sz="2000" dirty="0"/>
              <a:t> of </a:t>
            </a:r>
            <a:r>
              <a:rPr lang="de-DE" sz="2000" dirty="0" err="1"/>
              <a:t>withdrawal</a:t>
            </a:r>
            <a:r>
              <a:rPr lang="de-DE" sz="2000" dirty="0"/>
              <a:t> </a:t>
            </a:r>
            <a:r>
              <a:rPr lang="de-DE" sz="2000" dirty="0" err="1"/>
              <a:t>apply</a:t>
            </a:r>
            <a:r>
              <a:rPr lang="de-DE" sz="2000" dirty="0"/>
              <a:t>?</a:t>
            </a:r>
          </a:p>
          <a:p>
            <a:pPr marL="0" indent="0">
              <a:buNone/>
            </a:pPr>
            <a:endParaRPr lang="en-GB" sz="2000" dirty="0"/>
          </a:p>
        </p:txBody>
      </p:sp>
    </p:spTree>
    <p:extLst>
      <p:ext uri="{BB962C8B-B14F-4D97-AF65-F5344CB8AC3E}">
        <p14:creationId xmlns:p14="http://schemas.microsoft.com/office/powerpoint/2010/main" val="384247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5469" y="704637"/>
            <a:ext cx="8229600" cy="1139825"/>
          </a:xfrm>
        </p:spPr>
        <p:txBody>
          <a:bodyPr>
            <a:normAutofit fontScale="90000"/>
          </a:bodyPr>
          <a:lstStyle/>
          <a:p>
            <a:pPr eaLnBrk="1" hangingPunct="1"/>
            <a:r>
              <a:rPr lang="en-GB" altLang="de-DE" sz="4000" dirty="0">
                <a:solidFill>
                  <a:schemeClr val="bg1"/>
                </a:solidFill>
              </a:rPr>
              <a:t>Avoidance of sector-specific protection (1)</a:t>
            </a:r>
            <a:endParaRPr lang="de-DE" altLang="de-DE" sz="4000" dirty="0">
              <a:solidFill>
                <a:schemeClr val="bg1"/>
              </a:solidFill>
            </a:endParaRPr>
          </a:p>
        </p:txBody>
      </p:sp>
      <p:sp>
        <p:nvSpPr>
          <p:cNvPr id="8195" name="Rectangle 3"/>
          <p:cNvSpPr>
            <a:spLocks noGrp="1" noChangeArrowheads="1"/>
          </p:cNvSpPr>
          <p:nvPr>
            <p:ph type="body" idx="1"/>
          </p:nvPr>
        </p:nvSpPr>
        <p:spPr>
          <a:xfrm>
            <a:off x="611560" y="1988840"/>
            <a:ext cx="8075240" cy="4248472"/>
          </a:xfrm>
        </p:spPr>
        <p:txBody>
          <a:bodyPr/>
          <a:lstStyle/>
          <a:p>
            <a:pPr marL="0" indent="0">
              <a:buNone/>
            </a:pPr>
            <a:r>
              <a:rPr lang="en-GB" sz="2400" dirty="0"/>
              <a:t>§ 19 para. 3 Regulation concerning the general conditions for the supply with electricity of household customers:</a:t>
            </a:r>
          </a:p>
          <a:p>
            <a:pPr marL="0" indent="0">
              <a:buNone/>
            </a:pPr>
            <a:r>
              <a:rPr lang="en-GB" sz="2000" dirty="0"/>
              <a:t>The supplier of last resort must not disconnect a customer who is in delay with his payment obligations unless the amount due exceeds 100 Euros.</a:t>
            </a:r>
          </a:p>
          <a:p>
            <a:pPr marL="0" indent="0">
              <a:buNone/>
            </a:pPr>
            <a:endParaRPr lang="en-GB" sz="2000" dirty="0"/>
          </a:p>
          <a:p>
            <a:pPr marL="0" indent="0">
              <a:buNone/>
            </a:pPr>
            <a:r>
              <a:rPr lang="de-DE" sz="2000" dirty="0"/>
              <a:t>The </a:t>
            </a:r>
            <a:r>
              <a:rPr lang="de-DE" sz="2000" dirty="0" err="1"/>
              <a:t>problem</a:t>
            </a:r>
            <a:r>
              <a:rPr lang="de-DE" sz="2000" dirty="0"/>
              <a:t>: The Regulation </a:t>
            </a:r>
            <a:r>
              <a:rPr lang="de-DE" sz="2000" dirty="0" err="1"/>
              <a:t>only</a:t>
            </a:r>
            <a:r>
              <a:rPr lang="de-DE" sz="2000" dirty="0"/>
              <a:t> </a:t>
            </a:r>
            <a:r>
              <a:rPr lang="de-DE" sz="2000" dirty="0" err="1"/>
              <a:t>applies</a:t>
            </a:r>
            <a:r>
              <a:rPr lang="de-DE" sz="2000" dirty="0"/>
              <a:t> </a:t>
            </a:r>
            <a:r>
              <a:rPr lang="de-DE" sz="2000" dirty="0" err="1"/>
              <a:t>to</a:t>
            </a:r>
            <a:r>
              <a:rPr lang="de-DE" sz="2000" dirty="0"/>
              <a:t> </a:t>
            </a:r>
            <a:r>
              <a:rPr lang="de-DE" sz="2000" dirty="0" err="1"/>
              <a:t>supply</a:t>
            </a:r>
            <a:r>
              <a:rPr lang="de-DE" sz="2000" dirty="0"/>
              <a:t> of </a:t>
            </a:r>
            <a:r>
              <a:rPr lang="de-DE" sz="2000" dirty="0" err="1"/>
              <a:t>electricity</a:t>
            </a:r>
            <a:r>
              <a:rPr lang="de-DE" sz="2000" dirty="0"/>
              <a:t> in a </a:t>
            </a:r>
            <a:r>
              <a:rPr lang="de-DE" sz="2000" dirty="0" err="1"/>
              <a:t>supply</a:t>
            </a:r>
            <a:r>
              <a:rPr lang="de-DE" sz="2000" dirty="0"/>
              <a:t> </a:t>
            </a:r>
            <a:r>
              <a:rPr lang="de-DE" sz="2000" dirty="0" err="1"/>
              <a:t>contract</a:t>
            </a:r>
            <a:r>
              <a:rPr lang="de-DE" sz="2000" dirty="0"/>
              <a:t> of last </a:t>
            </a:r>
            <a:r>
              <a:rPr lang="de-DE" sz="2000" dirty="0" err="1"/>
              <a:t>resort</a:t>
            </a:r>
            <a:r>
              <a:rPr lang="de-DE" sz="2000" dirty="0"/>
              <a:t>. A </a:t>
            </a:r>
            <a:r>
              <a:rPr lang="de-DE" sz="2000" dirty="0" err="1"/>
              <a:t>contract</a:t>
            </a:r>
            <a:r>
              <a:rPr lang="de-DE" sz="2000" dirty="0"/>
              <a:t> on a </a:t>
            </a:r>
            <a:r>
              <a:rPr lang="de-DE" sz="2000" dirty="0" err="1"/>
              <a:t>bundle</a:t>
            </a:r>
            <a:r>
              <a:rPr lang="de-DE" sz="2000" dirty="0"/>
              <a:t> of </a:t>
            </a:r>
            <a:r>
              <a:rPr lang="de-DE" sz="2000" dirty="0" err="1"/>
              <a:t>services</a:t>
            </a:r>
            <a:r>
              <a:rPr lang="de-DE" sz="2000" dirty="0"/>
              <a:t> will </a:t>
            </a:r>
            <a:r>
              <a:rPr lang="de-DE" sz="2000" dirty="0" err="1"/>
              <a:t>most</a:t>
            </a:r>
            <a:r>
              <a:rPr lang="de-DE" sz="2000" dirty="0"/>
              <a:t> </a:t>
            </a:r>
            <a:r>
              <a:rPr lang="de-DE" sz="2000" dirty="0" err="1"/>
              <a:t>likely</a:t>
            </a:r>
            <a:r>
              <a:rPr lang="de-DE" sz="2000" dirty="0"/>
              <a:t> </a:t>
            </a:r>
            <a:r>
              <a:rPr lang="de-DE" sz="2000" dirty="0" err="1"/>
              <a:t>be</a:t>
            </a:r>
            <a:r>
              <a:rPr lang="de-DE" sz="2000" dirty="0"/>
              <a:t> outside the </a:t>
            </a:r>
            <a:r>
              <a:rPr lang="de-DE" sz="2000" dirty="0" err="1"/>
              <a:t>scope</a:t>
            </a:r>
            <a:r>
              <a:rPr lang="de-DE" sz="2000" dirty="0"/>
              <a:t> of </a:t>
            </a:r>
            <a:r>
              <a:rPr lang="de-DE" sz="2000" dirty="0" err="1"/>
              <a:t>application</a:t>
            </a:r>
            <a:r>
              <a:rPr lang="de-DE" sz="2000" dirty="0"/>
              <a:t>.</a:t>
            </a:r>
          </a:p>
          <a:p>
            <a:pPr marL="0" indent="0">
              <a:buNone/>
            </a:pPr>
            <a:endParaRPr lang="en-GB" sz="2000" dirty="0"/>
          </a:p>
        </p:txBody>
      </p:sp>
    </p:spTree>
    <p:extLst>
      <p:ext uri="{BB962C8B-B14F-4D97-AF65-F5344CB8AC3E}">
        <p14:creationId xmlns:p14="http://schemas.microsoft.com/office/powerpoint/2010/main" val="1166855407"/>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1192</Words>
  <Application>Microsoft Office PowerPoint</Application>
  <PresentationFormat>On-screen Show (4:3)</PresentationFormat>
  <Paragraphs>81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Larissa-Design</vt:lpstr>
      <vt:lpstr>  Better by the bundle? Contractual consumer rights issues with bundled products     PEER Regulatory Roundtable on Bundled Products  2/10/2017, Brussels</vt:lpstr>
      <vt:lpstr>Bundling – not a new phenomenon</vt:lpstr>
      <vt:lpstr>Advantages of bundling</vt:lpstr>
      <vt:lpstr>Risks of bundling</vt:lpstr>
      <vt:lpstr>Purchase of unnecessary products</vt:lpstr>
      <vt:lpstr>Price transparency (1)</vt:lpstr>
      <vt:lpstr>Price transparency (2)</vt:lpstr>
      <vt:lpstr>Uncertainty in goods + services bundles</vt:lpstr>
      <vt:lpstr>Avoidance of sector-specific protection (1)</vt:lpstr>
      <vt:lpstr>Avoidance of sector-specific protection (2)</vt:lpstr>
      <vt:lpstr>Avoidance of sector-specific protection (3)</vt:lpstr>
      <vt:lpstr>Avoidance of sector-specific protection (4)</vt:lpstr>
      <vt:lpstr>Accumulation of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Sandra Strube</dc:creator>
  <cp:lastModifiedBy>Shortall10 Una</cp:lastModifiedBy>
  <cp:revision>721</cp:revision>
  <cp:lastPrinted>2017-06-08T14:46:59Z</cp:lastPrinted>
  <dcterms:created xsi:type="dcterms:W3CDTF">2012-09-03T08:08:44Z</dcterms:created>
  <dcterms:modified xsi:type="dcterms:W3CDTF">2017-10-02T08:02:48Z</dcterms:modified>
</cp:coreProperties>
</file>