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48" r:id="rId1"/>
  </p:sldMasterIdLst>
  <p:notesMasterIdLst>
    <p:notesMasterId r:id="rId10"/>
  </p:notesMasterIdLst>
  <p:sldIdLst>
    <p:sldId id="256" r:id="rId2"/>
    <p:sldId id="257" r:id="rId3"/>
    <p:sldId id="268" r:id="rId4"/>
    <p:sldId id="265" r:id="rId5"/>
    <p:sldId id="266" r:id="rId6"/>
    <p:sldId id="269" r:id="rId7"/>
    <p:sldId id="270" r:id="rId8"/>
    <p:sldId id="261" r:id="rId9"/>
  </p:sldIdLst>
  <p:sldSz cx="9144000" cy="6858000" type="screen4x3"/>
  <p:notesSz cx="6858000" cy="9144000"/>
  <p:embeddedFontLst>
    <p:embeddedFont>
      <p:font typeface="Calibri" panose="020F0502020204030204" pitchFamily="34" charset="0"/>
      <p:regular r:id="rId11"/>
      <p:bold r:id="rId12"/>
      <p:italic r:id="rId13"/>
      <p:boldItalic r:id="rId14"/>
    </p:embeddedFont>
  </p:embeddedFontLst>
  <p:defaultTextStyle>
    <a:defPPr>
      <a:defRPr lang="fr-FR"/>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7D"/>
    <a:srgbClr val="74A0CA"/>
    <a:srgbClr val="045B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0368" autoAdjust="0"/>
  </p:normalViewPr>
  <p:slideViewPr>
    <p:cSldViewPr>
      <p:cViewPr varScale="1">
        <p:scale>
          <a:sx n="89" d="100"/>
          <a:sy n="89" d="100"/>
        </p:scale>
        <p:origin x="2280"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18E129-DB66-4573-8B63-7ABC8DE6380E}" type="datetimeFigureOut">
              <a:rPr lang="en-GB" smtClean="0"/>
              <a:t>24/05/2021</a:t>
            </a:fld>
            <a:endParaRPr lang="en-GB"/>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1993EB-111E-4160-8702-F9F431130B78}" type="slidenum">
              <a:rPr lang="en-GB" smtClean="0"/>
              <a:t>‹#›</a:t>
            </a:fld>
            <a:endParaRPr lang="en-GB"/>
          </a:p>
        </p:txBody>
      </p:sp>
    </p:spTree>
    <p:extLst>
      <p:ext uri="{BB962C8B-B14F-4D97-AF65-F5344CB8AC3E}">
        <p14:creationId xmlns:p14="http://schemas.microsoft.com/office/powerpoint/2010/main" val="3051235839"/>
      </p:ext>
    </p:extLst>
  </p:cSld>
  <p:clrMap bg1="lt1" tx1="dk1" bg2="lt2" tx2="dk2" accent1="accent1" accent2="accent2" accent3="accent3" accent4="accent4" accent5="accent5" accent6="accent6" hlink="hlink" folHlink="folHlink"/>
  <p:notesStyle>
    <a:lvl1pPr marL="0" algn="l" defTabSz="914353" rtl="0" eaLnBrk="1" latinLnBrk="0" hangingPunct="1">
      <a:defRPr sz="1200" kern="1200">
        <a:solidFill>
          <a:schemeClr val="tx1"/>
        </a:solidFill>
        <a:latin typeface="+mn-lt"/>
        <a:ea typeface="+mn-ea"/>
        <a:cs typeface="+mn-cs"/>
      </a:defRPr>
    </a:lvl1pPr>
    <a:lvl2pPr marL="457177" algn="l" defTabSz="914353" rtl="0" eaLnBrk="1" latinLnBrk="0" hangingPunct="1">
      <a:defRPr sz="1200" kern="1200">
        <a:solidFill>
          <a:schemeClr val="tx1"/>
        </a:solidFill>
        <a:latin typeface="+mn-lt"/>
        <a:ea typeface="+mn-ea"/>
        <a:cs typeface="+mn-cs"/>
      </a:defRPr>
    </a:lvl2pPr>
    <a:lvl3pPr marL="914353" algn="l" defTabSz="914353" rtl="0" eaLnBrk="1" latinLnBrk="0" hangingPunct="1">
      <a:defRPr sz="1200" kern="1200">
        <a:solidFill>
          <a:schemeClr val="tx1"/>
        </a:solidFill>
        <a:latin typeface="+mn-lt"/>
        <a:ea typeface="+mn-ea"/>
        <a:cs typeface="+mn-cs"/>
      </a:defRPr>
    </a:lvl3pPr>
    <a:lvl4pPr marL="1371530" algn="l" defTabSz="914353" rtl="0" eaLnBrk="1" latinLnBrk="0" hangingPunct="1">
      <a:defRPr sz="1200" kern="1200">
        <a:solidFill>
          <a:schemeClr val="tx1"/>
        </a:solidFill>
        <a:latin typeface="+mn-lt"/>
        <a:ea typeface="+mn-ea"/>
        <a:cs typeface="+mn-cs"/>
      </a:defRPr>
    </a:lvl4pPr>
    <a:lvl5pPr marL="1828706" algn="l" defTabSz="914353" rtl="0" eaLnBrk="1" latinLnBrk="0" hangingPunct="1">
      <a:defRPr sz="1200" kern="1200">
        <a:solidFill>
          <a:schemeClr val="tx1"/>
        </a:solidFill>
        <a:latin typeface="+mn-lt"/>
        <a:ea typeface="+mn-ea"/>
        <a:cs typeface="+mn-cs"/>
      </a:defRPr>
    </a:lvl5pPr>
    <a:lvl6pPr marL="2285883" algn="l" defTabSz="914353" rtl="0" eaLnBrk="1" latinLnBrk="0" hangingPunct="1">
      <a:defRPr sz="1200" kern="1200">
        <a:solidFill>
          <a:schemeClr val="tx1"/>
        </a:solidFill>
        <a:latin typeface="+mn-lt"/>
        <a:ea typeface="+mn-ea"/>
        <a:cs typeface="+mn-cs"/>
      </a:defRPr>
    </a:lvl6pPr>
    <a:lvl7pPr marL="2743060" algn="l" defTabSz="914353" rtl="0" eaLnBrk="1" latinLnBrk="0" hangingPunct="1">
      <a:defRPr sz="1200" kern="1200">
        <a:solidFill>
          <a:schemeClr val="tx1"/>
        </a:solidFill>
        <a:latin typeface="+mn-lt"/>
        <a:ea typeface="+mn-ea"/>
        <a:cs typeface="+mn-cs"/>
      </a:defRPr>
    </a:lvl7pPr>
    <a:lvl8pPr marL="3200236" algn="l" defTabSz="914353" rtl="0" eaLnBrk="1" latinLnBrk="0" hangingPunct="1">
      <a:defRPr sz="1200" kern="1200">
        <a:solidFill>
          <a:schemeClr val="tx1"/>
        </a:solidFill>
        <a:latin typeface="+mn-lt"/>
        <a:ea typeface="+mn-ea"/>
        <a:cs typeface="+mn-cs"/>
      </a:defRPr>
    </a:lvl8pPr>
    <a:lvl9pPr marL="3657413" algn="l" defTabSz="91435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 Large variations in the electricity price paid by retail consumers are observed across the European Union in 2019</a:t>
            </a:r>
          </a:p>
          <a:p>
            <a:r>
              <a:rPr lang="en-US" sz="1200" kern="1200" dirty="0">
                <a:solidFill>
                  <a:schemeClr val="tx1"/>
                </a:solidFill>
                <a:effectLst/>
                <a:latin typeface="+mn-lt"/>
                <a:ea typeface="+mn-ea"/>
                <a:cs typeface="+mn-cs"/>
              </a:rPr>
              <a:t>•German household electricity consumers paid the highest price in the EU at 29.8 euro cents/kWh. This is more than three times the price paid by Bulgarian household consumers (9.8 euro cents/kWh)•Greater variations were recorded in the industrial market, with industrial electricity consumers in Denmark paying 22.2 euro cents/kWh in 2019 (the highest in the EU), more than four times higher than the electricity price paid by industrial consumers in Luxembourg in 2019 (the cheapest at a price of 4.9 euro cents/kWh)</a:t>
            </a:r>
          </a:p>
          <a:p>
            <a:r>
              <a:rPr lang="en-US" sz="1200" kern="1200" dirty="0">
                <a:solidFill>
                  <a:schemeClr val="tx1"/>
                </a:solidFill>
                <a:effectLst/>
                <a:latin typeface="+mn-lt"/>
                <a:ea typeface="+mn-ea"/>
                <a:cs typeface="+mn-cs"/>
              </a:rPr>
              <a:t>•Gas prices increased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2019 for household consumers but decreased for industrial consumers. </a:t>
            </a:r>
          </a:p>
          <a:p>
            <a:r>
              <a:rPr lang="en-US" sz="1200" kern="1200" dirty="0">
                <a:solidFill>
                  <a:schemeClr val="tx1"/>
                </a:solidFill>
                <a:effectLst/>
                <a:latin typeface="+mn-lt"/>
                <a:ea typeface="+mn-ea"/>
                <a:cs typeface="+mn-cs"/>
              </a:rPr>
              <a:t>•As with the electricity market, there were variations in the gas markets across the EU in 2019. Household gas consumers in Sweden paid 11.8 euro cents/kWh in 2019, which was almost three times the price paid by household gas consumers in Romania in 2019 (3.4 euro cents/kWh). In the industrial market, gas consumers in Denmark paid almost three times (6.0 euro cents/kWh) the price paid by gas consumers in France (2.1 euro cents/kWh). </a:t>
            </a:r>
          </a:p>
          <a:p>
            <a:endParaRPr lang="de-DE" dirty="0"/>
          </a:p>
          <a:p>
            <a:endParaRPr lang="de-DE" dirty="0"/>
          </a:p>
        </p:txBody>
      </p:sp>
      <p:sp>
        <p:nvSpPr>
          <p:cNvPr id="4" name="Foliennummernplatzhalter 3"/>
          <p:cNvSpPr>
            <a:spLocks noGrp="1"/>
          </p:cNvSpPr>
          <p:nvPr>
            <p:ph type="sldNum" sz="quarter" idx="10"/>
          </p:nvPr>
        </p:nvSpPr>
        <p:spPr/>
        <p:txBody>
          <a:bodyPr/>
          <a:lstStyle/>
          <a:p>
            <a:fld id="{F21993EB-111E-4160-8702-F9F431130B78}" type="slidenum">
              <a:rPr lang="en-GB" smtClean="0"/>
              <a:t>3</a:t>
            </a:fld>
            <a:endParaRPr lang="en-GB"/>
          </a:p>
        </p:txBody>
      </p:sp>
    </p:spTree>
    <p:extLst>
      <p:ext uri="{BB962C8B-B14F-4D97-AF65-F5344CB8AC3E}">
        <p14:creationId xmlns:p14="http://schemas.microsoft.com/office/powerpoint/2010/main" val="2232295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353"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Retail energy market developments are continuing across the EU. </a:t>
            </a:r>
          </a:p>
          <a:p>
            <a:pPr marL="0" marR="0" lvl="0" indent="0" algn="l" defTabSz="914353"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The EU average number of nationwide suppliers increased in 2019, however there are still major differ-</a:t>
            </a:r>
            <a:r>
              <a:rPr lang="en-US" sz="1200" kern="1200" dirty="0" err="1">
                <a:solidFill>
                  <a:schemeClr val="tx1"/>
                </a:solidFill>
                <a:effectLst/>
                <a:latin typeface="+mn-lt"/>
                <a:ea typeface="+mn-ea"/>
                <a:cs typeface="+mn-cs"/>
              </a:rPr>
              <a:t>ences</a:t>
            </a:r>
            <a:r>
              <a:rPr lang="en-US" sz="1200" kern="1200" dirty="0">
                <a:solidFill>
                  <a:schemeClr val="tx1"/>
                </a:solidFill>
                <a:effectLst/>
                <a:latin typeface="+mn-lt"/>
                <a:ea typeface="+mn-ea"/>
                <a:cs typeface="+mn-cs"/>
              </a:rPr>
              <a:t> among Member States. While in some Member States there are very few suppliers at all, in others the suppliers mainly operate on a regional level. </a:t>
            </a:r>
          </a:p>
          <a:p>
            <a:pPr marL="0" marR="0" lvl="0" indent="0" algn="l" defTabSz="914353"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 Market concentration and </a:t>
            </a:r>
            <a:r>
              <a:rPr lang="en-US" sz="1200" kern="1200" dirty="0" err="1">
                <a:solidFill>
                  <a:schemeClr val="tx1"/>
                </a:solidFill>
                <a:effectLst/>
                <a:latin typeface="+mn-lt"/>
                <a:ea typeface="+mn-ea"/>
                <a:cs typeface="+mn-cs"/>
              </a:rPr>
              <a:t>Herfindahl</a:t>
            </a:r>
            <a:r>
              <a:rPr lang="en-US" sz="1200" kern="1200" dirty="0">
                <a:solidFill>
                  <a:schemeClr val="tx1"/>
                </a:solidFill>
                <a:effectLst/>
                <a:latin typeface="+mn-lt"/>
                <a:ea typeface="+mn-ea"/>
                <a:cs typeface="+mn-cs"/>
              </a:rPr>
              <a:t>-Hirschman Index (HHI)9 levels are still improving too slowly in </a:t>
            </a:r>
            <a:r>
              <a:rPr lang="en-US" sz="1200" kern="1200" dirty="0" err="1">
                <a:solidFill>
                  <a:schemeClr val="tx1"/>
                </a:solidFill>
                <a:effectLst/>
                <a:latin typeface="+mn-lt"/>
                <a:ea typeface="+mn-ea"/>
                <a:cs typeface="+mn-cs"/>
              </a:rPr>
              <a:t>Eu</a:t>
            </a:r>
            <a:r>
              <a:rPr lang="en-US" sz="1200" kern="1200" dirty="0">
                <a:solidFill>
                  <a:schemeClr val="tx1"/>
                </a:solidFill>
                <a:effectLst/>
                <a:latin typeface="+mn-lt"/>
                <a:ea typeface="+mn-ea"/>
                <a:cs typeface="+mn-cs"/>
              </a:rPr>
              <a:t>-rope. While electricity markets are performing better than gas markets in this respect, the non-house-hold/industrial segment is less concentrated than the household segment. A less concentrated market may impact the level of competition in a particular market. </a:t>
            </a:r>
          </a:p>
          <a:p>
            <a:pPr marL="0" marR="0" lvl="0" indent="0" algn="l" defTabSz="914353"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 Member States continue to choose different paths towards the </a:t>
            </a:r>
            <a:r>
              <a:rPr lang="en-US" sz="1200" kern="1200" dirty="0" err="1">
                <a:solidFill>
                  <a:schemeClr val="tx1"/>
                </a:solidFill>
                <a:effectLst/>
                <a:latin typeface="+mn-lt"/>
                <a:ea typeface="+mn-ea"/>
                <a:cs typeface="+mn-cs"/>
              </a:rPr>
              <a:t>liberalisation</a:t>
            </a:r>
            <a:r>
              <a:rPr lang="en-US" sz="1200" kern="1200" dirty="0">
                <a:solidFill>
                  <a:schemeClr val="tx1"/>
                </a:solidFill>
                <a:effectLst/>
                <a:latin typeface="+mn-lt"/>
                <a:ea typeface="+mn-ea"/>
                <a:cs typeface="+mn-cs"/>
              </a:rPr>
              <a:t> of retail markets. Price inter-</a:t>
            </a:r>
            <a:r>
              <a:rPr lang="en-US" sz="1200" kern="1200" dirty="0" err="1">
                <a:solidFill>
                  <a:schemeClr val="tx1"/>
                </a:solidFill>
                <a:effectLst/>
                <a:latin typeface="+mn-lt"/>
                <a:ea typeface="+mn-ea"/>
                <a:cs typeface="+mn-cs"/>
              </a:rPr>
              <a:t>vention</a:t>
            </a:r>
            <a:r>
              <a:rPr lang="en-US" sz="1200" kern="1200" dirty="0">
                <a:solidFill>
                  <a:schemeClr val="tx1"/>
                </a:solidFill>
                <a:effectLst/>
                <a:latin typeface="+mn-lt"/>
                <a:ea typeface="+mn-ea"/>
                <a:cs typeface="+mn-cs"/>
              </a:rPr>
              <a:t> in both gas and electricity continues to exist in some Member States. 80% of the Member States reported that the reason for public price intervention in the price setting is the protection of consumers against price increases. Figure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outlines the current status of price intervention in the EU. </a:t>
            </a:r>
            <a:endParaRPr lang="de-DE" dirty="0"/>
          </a:p>
          <a:p>
            <a:endParaRPr lang="de-DE" dirty="0"/>
          </a:p>
        </p:txBody>
      </p:sp>
      <p:sp>
        <p:nvSpPr>
          <p:cNvPr id="4" name="Foliennummernplatzhalter 3"/>
          <p:cNvSpPr>
            <a:spLocks noGrp="1"/>
          </p:cNvSpPr>
          <p:nvPr>
            <p:ph type="sldNum" sz="quarter" idx="10"/>
          </p:nvPr>
        </p:nvSpPr>
        <p:spPr/>
        <p:txBody>
          <a:bodyPr/>
          <a:lstStyle/>
          <a:p>
            <a:fld id="{F21993EB-111E-4160-8702-F9F431130B78}" type="slidenum">
              <a:rPr lang="en-GB" smtClean="0"/>
              <a:t>4</a:t>
            </a:fld>
            <a:endParaRPr lang="en-GB"/>
          </a:p>
        </p:txBody>
      </p:sp>
    </p:spTree>
    <p:extLst>
      <p:ext uri="{BB962C8B-B14F-4D97-AF65-F5344CB8AC3E}">
        <p14:creationId xmlns:p14="http://schemas.microsoft.com/office/powerpoint/2010/main" val="3740162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a:solidFill>
                  <a:schemeClr val="tx1"/>
                </a:solidFill>
                <a:effectLst/>
                <a:latin typeface="+mn-lt"/>
                <a:ea typeface="+mn-ea"/>
                <a:cs typeface="+mn-cs"/>
              </a:rPr>
              <a:t>A general decline is observed regarding the availability of certain offer types in electricity across MS in 2019. This may be due to some missing data for 2019 of a few MSs where respective products were available. Nevertheless, the picture remains the same if it comes to the availability of fixed, variable, online and green tariffs. They are still the most available products on the European electricity markets. It should be noted that consumers in more MSs had access to online offers in 2018 and 2019 compared to 2017. The number of products such as different pricing options and guaranteeing the origin increased from 2017 to 2019. The trend to online offers with origin guarantee can be interpreted that there is an increasing demand and hence economic and environmental awareness of electricity consumers and consequently companies offer more online products.194 Some positive changes have been observed in the gas sector when it comes to the offer type availability in the </a:t>
            </a:r>
            <a:r>
              <a:rPr lang="en-US" sz="1200" kern="1200" dirty="0" err="1">
                <a:solidFill>
                  <a:schemeClr val="tx1"/>
                </a:solidFill>
                <a:effectLst/>
                <a:latin typeface="+mn-lt"/>
                <a:ea typeface="+mn-ea"/>
                <a:cs typeface="+mn-cs"/>
              </a:rPr>
              <a:t>MSs.</a:t>
            </a:r>
            <a:r>
              <a:rPr lang="en-US" sz="1200" kern="1200" dirty="0">
                <a:solidFill>
                  <a:schemeClr val="tx1"/>
                </a:solidFill>
                <a:effectLst/>
                <a:latin typeface="+mn-lt"/>
                <a:ea typeface="+mn-ea"/>
                <a:cs typeface="+mn-cs"/>
              </a:rPr>
              <a:t> Ten offer types are available in more MSs in 2019 than were available in 2018. A major increase has been recorded in social offers, which has been available in two MSs in 2018 and were available in eight MSs in 2019. In addition, some MSs reported the introduction of offers with monetary gains or additional service and different pricing options on their markets.</a:t>
            </a:r>
            <a:endParaRPr lang="de-DE" dirty="0"/>
          </a:p>
        </p:txBody>
      </p:sp>
      <p:sp>
        <p:nvSpPr>
          <p:cNvPr id="4" name="Foliennummernplatzhalter 3"/>
          <p:cNvSpPr>
            <a:spLocks noGrp="1"/>
          </p:cNvSpPr>
          <p:nvPr>
            <p:ph type="sldNum" sz="quarter" idx="10"/>
          </p:nvPr>
        </p:nvSpPr>
        <p:spPr/>
        <p:txBody>
          <a:bodyPr/>
          <a:lstStyle/>
          <a:p>
            <a:fld id="{F21993EB-111E-4160-8702-F9F431130B78}" type="slidenum">
              <a:rPr lang="en-GB" smtClean="0"/>
              <a:t>5</a:t>
            </a:fld>
            <a:endParaRPr lang="en-GB"/>
          </a:p>
        </p:txBody>
      </p:sp>
    </p:spTree>
    <p:extLst>
      <p:ext uri="{BB962C8B-B14F-4D97-AF65-F5344CB8AC3E}">
        <p14:creationId xmlns:p14="http://schemas.microsoft.com/office/powerpoint/2010/main" val="3472012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21993EB-111E-4160-8702-F9F431130B78}" type="slidenum">
              <a:rPr lang="en-GB" smtClean="0"/>
              <a:t>6</a:t>
            </a:fld>
            <a:endParaRPr lang="en-GB"/>
          </a:p>
        </p:txBody>
      </p:sp>
    </p:spTree>
    <p:extLst>
      <p:ext uri="{BB962C8B-B14F-4D97-AF65-F5344CB8AC3E}">
        <p14:creationId xmlns:p14="http://schemas.microsoft.com/office/powerpoint/2010/main" val="2716862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a:bodyPr>
          <a:lstStyle/>
          <a:p>
            <a:r>
              <a:rPr lang="en-GB" u="sng" noProof="0" dirty="0"/>
              <a:t>New entrant ac</a:t>
            </a:r>
            <a:r>
              <a:rPr lang="cs-CZ" u="sng" noProof="0" dirty="0"/>
              <a:t>c</a:t>
            </a:r>
            <a:r>
              <a:rPr lang="en-GB" u="sng" noProof="0" dirty="0" err="1"/>
              <a:t>ess</a:t>
            </a:r>
            <a:endParaRPr lang="en-GB" u="sng" noProof="0" dirty="0"/>
          </a:p>
          <a:p>
            <a:r>
              <a:rPr lang="en-GB" u="none" noProof="0" dirty="0"/>
              <a:t>- Encourage interoperability between equipment: </a:t>
            </a:r>
            <a:r>
              <a:rPr lang="en-GB" b="1" u="none" noProof="0" dirty="0"/>
              <a:t>To prevent incumbents to lock in the market via non-interoperable equipment, equipment interoperability should be encouraged, or even mandatory</a:t>
            </a:r>
            <a:r>
              <a:rPr lang="en-GB" u="none" noProof="0" dirty="0"/>
              <a:t>. </a:t>
            </a:r>
          </a:p>
          <a:p>
            <a:pPr marL="171450" indent="-171450">
              <a:buFontTx/>
              <a:buChar char="-"/>
            </a:pPr>
            <a:r>
              <a:rPr lang="en-GB" u="none" noProof="0" dirty="0"/>
              <a:t>Simplify market rules: </a:t>
            </a:r>
            <a:r>
              <a:rPr lang="en-GB" b="1" u="none" noProof="0" dirty="0"/>
              <a:t>To benefit from the full potential of demand-side management and EVs development, it is necessary to adapt rules regulating actor’s participation in flexibility markets. Certification processes may be too heavy for small, distributed generation, and performance controls are not always adapted to the consumption patterns of EVs. Lessons learnt from regulatory sandboxes are valuable both for regulators and innovators.</a:t>
            </a:r>
          </a:p>
          <a:p>
            <a:pPr marL="0" indent="0">
              <a:buFontTx/>
              <a:buNone/>
            </a:pPr>
            <a:r>
              <a:rPr lang="en-GB" b="0" u="sng" noProof="0" dirty="0"/>
              <a:t>Consumer choice:</a:t>
            </a:r>
          </a:p>
          <a:p>
            <a:pPr marL="171450" indent="-171450">
              <a:buFontTx/>
              <a:buChar char="-"/>
            </a:pPr>
            <a:r>
              <a:rPr lang="en-GB" b="0" u="none" noProof="0" dirty="0"/>
              <a:t>Captivity: </a:t>
            </a:r>
            <a:r>
              <a:rPr lang="en-GB" b="1" u="none" noProof="0" dirty="0"/>
              <a:t>The challenge for regulators regarding consumer captivity is to overcome perverse contract effects, while enabling innovative business to successfully grow. Regulators should try to find ways to diminish lock-in effects of certain contracts, for example by enforcing businesses opening up the product for third-party access or taking measures to reduce the risk on high pricing or poor quality. </a:t>
            </a:r>
          </a:p>
          <a:p>
            <a:pPr marL="0" indent="0">
              <a:buFontTx/>
              <a:buNone/>
            </a:pPr>
            <a:r>
              <a:rPr lang="en-GB" b="0" u="none" noProof="0" dirty="0"/>
              <a:t>- Inequality: </a:t>
            </a:r>
            <a:r>
              <a:rPr lang="en-GB" b="1" u="none" noProof="0" dirty="0"/>
              <a:t>Regulators must ensure that energy consumers are adequately informed about new technologies and basic financial concepts, and / or that information is presented to consumers in as clear and simple a manner as possible in order that the consumer is able to make an informed choice. </a:t>
            </a:r>
            <a:r>
              <a:rPr lang="en-GB" b="1" u="sng" noProof="0" dirty="0"/>
              <a:t>Particularly the case of bundled products.</a:t>
            </a:r>
          </a:p>
          <a:p>
            <a:pPr marL="171450" indent="-171450">
              <a:buFontTx/>
              <a:buChar char="-"/>
            </a:pPr>
            <a:r>
              <a:rPr lang="en-GB" b="0" u="none" noProof="0" dirty="0"/>
              <a:t>Adequate regulation of agents: </a:t>
            </a:r>
            <a:r>
              <a:rPr lang="en-GB" b="1" u="none" noProof="0" dirty="0"/>
              <a:t>This may not in all cases necessarily lie within the remit of the NRA for energy, and may be more appropriately placed within the remit of the consumer competition authority (or similar). </a:t>
            </a:r>
            <a:endParaRPr lang="en-GB" b="1" u="sng" noProof="0" dirty="0"/>
          </a:p>
          <a:p>
            <a:pPr marL="0" indent="0">
              <a:buFontTx/>
              <a:buNone/>
            </a:pPr>
            <a:r>
              <a:rPr lang="en-GB" b="0" u="sng" noProof="0" dirty="0"/>
              <a:t>Self-consumption:</a:t>
            </a:r>
          </a:p>
          <a:p>
            <a:pPr marL="171450" indent="-171450">
              <a:buFontTx/>
              <a:buChar char="-"/>
            </a:pPr>
            <a:r>
              <a:rPr lang="en-GB" b="0" u="none" noProof="0" dirty="0"/>
              <a:t>Integration into balancing rules: </a:t>
            </a:r>
            <a:r>
              <a:rPr lang="en-GB" b="1" u="none" noProof="0" dirty="0"/>
              <a:t>Those regarding independent aggregators in order to clearly define delimitation of balancing responsibilities.</a:t>
            </a:r>
          </a:p>
          <a:p>
            <a:pPr marL="171450" indent="-171450">
              <a:buFontTx/>
              <a:buChar char="-"/>
            </a:pPr>
            <a:r>
              <a:rPr lang="en-GB" b="0" u="none" noProof="0" dirty="0"/>
              <a:t>Adaptation of MMR: </a:t>
            </a:r>
            <a:r>
              <a:rPr lang="en-GB" b="1" u="none" noProof="0" dirty="0"/>
              <a:t>In order to better understand the impact of self-consumption in market dynamics, namely on offers, prices and switching rates involving self-consumers. </a:t>
            </a:r>
          </a:p>
          <a:p>
            <a:pPr marL="0" indent="0">
              <a:buFontTx/>
              <a:buNone/>
            </a:pPr>
            <a:r>
              <a:rPr lang="en-GB" b="0" u="none" noProof="0" dirty="0"/>
              <a:t>¨- Define responsibility: </a:t>
            </a:r>
            <a:r>
              <a:rPr lang="en-GB" b="1" u="none" noProof="0" dirty="0"/>
              <a:t>With the aim to easily solve conflicts in the case of dispute resolution.</a:t>
            </a:r>
          </a:p>
          <a:p>
            <a:pPr marL="0" indent="0">
              <a:buFontTx/>
              <a:buNone/>
            </a:pPr>
            <a:r>
              <a:rPr lang="en-GB" b="0" u="sng" noProof="0" dirty="0"/>
              <a:t>Data access and protection:</a:t>
            </a:r>
          </a:p>
          <a:p>
            <a:pPr marL="171450" indent="-171450">
              <a:buFontTx/>
              <a:buChar char="-"/>
            </a:pPr>
            <a:r>
              <a:rPr lang="en-GB" b="0" u="none" noProof="0" dirty="0"/>
              <a:t>Ensure cybersecurity remains a key priority: </a:t>
            </a:r>
            <a:r>
              <a:rPr lang="en-GB" b="1" u="none" noProof="0" dirty="0"/>
              <a:t>Possibly in close collaboration with experts from outside the energy sector . As yet more actors become involved in data handling and more devices are smart and connected, the system will be exposed to ever-increasing vulnerability. </a:t>
            </a:r>
          </a:p>
        </p:txBody>
      </p:sp>
      <p:sp>
        <p:nvSpPr>
          <p:cNvPr id="4" name="Foliennummernplatzhalter 3"/>
          <p:cNvSpPr>
            <a:spLocks noGrp="1"/>
          </p:cNvSpPr>
          <p:nvPr>
            <p:ph type="sldNum" sz="quarter" idx="10"/>
          </p:nvPr>
        </p:nvSpPr>
        <p:spPr/>
        <p:txBody>
          <a:bodyPr/>
          <a:lstStyle/>
          <a:p>
            <a:fld id="{F21993EB-111E-4160-8702-F9F431130B78}" type="slidenum">
              <a:rPr lang="en-GB" smtClean="0"/>
              <a:t>7</a:t>
            </a:fld>
            <a:endParaRPr lang="en-GB"/>
          </a:p>
        </p:txBody>
      </p:sp>
    </p:spTree>
    <p:extLst>
      <p:ext uri="{BB962C8B-B14F-4D97-AF65-F5344CB8AC3E}">
        <p14:creationId xmlns:p14="http://schemas.microsoft.com/office/powerpoint/2010/main" val="845995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901189" y="4441612"/>
            <a:ext cx="5822522" cy="1012613"/>
          </a:xfrm>
        </p:spPr>
        <p:txBody>
          <a:bodyPr/>
          <a:lstStyle>
            <a:lvl1pPr algn="l">
              <a:defRPr baseline="0">
                <a:solidFill>
                  <a:srgbClr val="00457D"/>
                </a:solidFill>
                <a:latin typeface="Arial" pitchFamily="34" charset="0"/>
              </a:defRPr>
            </a:lvl1pPr>
          </a:lstStyle>
          <a:p>
            <a:r>
              <a:rPr lang="en-US" dirty="0"/>
              <a:t>Click to edit Master title style</a:t>
            </a:r>
            <a:endParaRPr lang="fr-FR" dirty="0"/>
          </a:p>
        </p:txBody>
      </p:sp>
      <p:sp>
        <p:nvSpPr>
          <p:cNvPr id="3" name="Sous-titre 2"/>
          <p:cNvSpPr>
            <a:spLocks noGrp="1"/>
          </p:cNvSpPr>
          <p:nvPr>
            <p:ph type="subTitle" idx="1"/>
          </p:nvPr>
        </p:nvSpPr>
        <p:spPr>
          <a:xfrm>
            <a:off x="2901189" y="6112423"/>
            <a:ext cx="5822522" cy="556937"/>
          </a:xfrm>
        </p:spPr>
        <p:txBody>
          <a:bodyPr>
            <a:normAutofit/>
          </a:bodyPr>
          <a:lstStyle>
            <a:lvl1pPr marL="0" indent="0" algn="l">
              <a:buNone/>
              <a:defRPr sz="1500" b="1" i="0" baseline="0">
                <a:solidFill>
                  <a:schemeClr val="tx2"/>
                </a:solidFill>
                <a:latin typeface="Arial" pitchFamily="34" charset="0"/>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US"/>
              <a:t>Click to edit Master subtitle style</a:t>
            </a:r>
            <a:endParaRPr lang="fr-FR" dirty="0"/>
          </a:p>
        </p:txBody>
      </p:sp>
      <p:sp>
        <p:nvSpPr>
          <p:cNvPr id="4" name="Espace réservé de la date 3"/>
          <p:cNvSpPr>
            <a:spLocks noGrp="1"/>
          </p:cNvSpPr>
          <p:nvPr>
            <p:ph type="dt" sz="half" idx="10"/>
          </p:nvPr>
        </p:nvSpPr>
        <p:spPr/>
        <p:txBody>
          <a:bodyPr/>
          <a:lstStyle/>
          <a:p>
            <a:fld id="{079265B2-B5E0-4A3A-9468-D212A4D99B86}" type="datetime1">
              <a:rPr lang="en-GB" smtClean="0"/>
              <a:t>24/05/2021</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a:p>
        </p:txBody>
      </p:sp>
      <p:sp>
        <p:nvSpPr>
          <p:cNvPr id="3" name="Espace réservé du texte vertical 2"/>
          <p:cNvSpPr>
            <a:spLocks noGrp="1"/>
          </p:cNvSpPr>
          <p:nvPr>
            <p:ph type="body" orient="vert" idx="1"/>
          </p:nvPr>
        </p:nvSpPr>
        <p:spPr/>
        <p:txBody>
          <a:bodyPr vert="eaVert"/>
          <a:lstStyle>
            <a:lvl1pPr>
              <a:defRPr>
                <a:solidFill>
                  <a:schemeClr val="tx1"/>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Espace réservé de la date 3"/>
          <p:cNvSpPr>
            <a:spLocks noGrp="1"/>
          </p:cNvSpPr>
          <p:nvPr>
            <p:ph type="dt" sz="half" idx="10"/>
          </p:nvPr>
        </p:nvSpPr>
        <p:spPr/>
        <p:txBody>
          <a:bodyPr/>
          <a:lstStyle/>
          <a:p>
            <a:fld id="{BAEDEB22-2684-428A-A456-F7AAEBBD8D8B}" type="datetime1">
              <a:rPr lang="en-GB" smtClean="0"/>
              <a:t>24/05/2021</a:t>
            </a:fld>
            <a:endParaRPr lang="fr-FR" dirty="0"/>
          </a:p>
        </p:txBody>
      </p:sp>
      <p:sp>
        <p:nvSpPr>
          <p:cNvPr id="5" name="Espace réservé du pied de page 4"/>
          <p:cNvSpPr>
            <a:spLocks noGrp="1"/>
          </p:cNvSpPr>
          <p:nvPr>
            <p:ph type="ftr" sz="quarter" idx="11"/>
          </p:nvPr>
        </p:nvSpPr>
        <p:spPr/>
        <p:txBody>
          <a:bodyPr/>
          <a:lstStyle/>
          <a:p>
            <a:r>
              <a:rPr lang="en-US"/>
              <a:t>3rd Trilateral CEER-ECRB-MEDREG Workshop, 26.05.2021</a:t>
            </a:r>
            <a:endParaRPr lang="fr-FR" dirty="0"/>
          </a:p>
        </p:txBody>
      </p:sp>
      <p:sp>
        <p:nvSpPr>
          <p:cNvPr id="6" name="Espace réservé du numéro de diapositive 5"/>
          <p:cNvSpPr>
            <a:spLocks noGrp="1"/>
          </p:cNvSpPr>
          <p:nvPr>
            <p:ph type="sldNum" sz="quarter" idx="12"/>
          </p:nvPr>
        </p:nvSpPr>
        <p:spPr/>
        <p:txBody>
          <a:bodyPr/>
          <a:lstStyle/>
          <a:p>
            <a:fld id="{FE7B0D33-A76D-4554-83C3-3FE932C967D8}" type="slidenum">
              <a:rPr lang="fr-FR" smtClean="0"/>
              <a:t>‹#›</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16676" y="1353144"/>
            <a:ext cx="2188891" cy="4759279"/>
          </a:xfrm>
        </p:spPr>
        <p:txBody>
          <a:bodyPr vert="eaVert"/>
          <a:lstStyle/>
          <a:p>
            <a:r>
              <a:rPr lang="en-US"/>
              <a:t>Click to edit Master title style</a:t>
            </a:r>
            <a:endParaRPr lang="fr-FR" dirty="0"/>
          </a:p>
        </p:txBody>
      </p:sp>
      <p:sp>
        <p:nvSpPr>
          <p:cNvPr id="3" name="Espace réservé du texte vertical 2"/>
          <p:cNvSpPr>
            <a:spLocks noGrp="1"/>
          </p:cNvSpPr>
          <p:nvPr>
            <p:ph type="body" orient="vert" idx="1"/>
          </p:nvPr>
        </p:nvSpPr>
        <p:spPr>
          <a:xfrm>
            <a:off x="144569" y="1353144"/>
            <a:ext cx="6452656" cy="4759279"/>
          </a:xfrm>
        </p:spPr>
        <p:txBody>
          <a:bodyPr vert="eaVert"/>
          <a:lstStyle>
            <a:lvl1pPr algn="ctr">
              <a:defRPr>
                <a:solidFill>
                  <a:schemeClr val="tx1"/>
                </a:solidFill>
              </a:defRPr>
            </a:lvl1pPr>
            <a:lvl2pPr algn="ctr">
              <a:defRPr/>
            </a:lvl2pPr>
            <a:lvl3pPr algn="ctr">
              <a:defRPr/>
            </a:lvl3pPr>
            <a:lvl4pPr algn="ctr">
              <a:defRPr/>
            </a:lvl4pPr>
            <a:lvl5pPr algn="ct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Espace réservé de la date 3"/>
          <p:cNvSpPr>
            <a:spLocks noGrp="1"/>
          </p:cNvSpPr>
          <p:nvPr>
            <p:ph type="dt" sz="half" idx="10"/>
          </p:nvPr>
        </p:nvSpPr>
        <p:spPr/>
        <p:txBody>
          <a:bodyPr/>
          <a:lstStyle/>
          <a:p>
            <a:fld id="{7D2B9702-DAD6-4CD0-BACA-FC6A5095CB5B}" type="datetime1">
              <a:rPr lang="en-GB" smtClean="0"/>
              <a:t>24/05/2021</a:t>
            </a:fld>
            <a:endParaRPr lang="fr-FR" dirty="0"/>
          </a:p>
        </p:txBody>
      </p:sp>
      <p:sp>
        <p:nvSpPr>
          <p:cNvPr id="5" name="Espace réservé du pied de page 4"/>
          <p:cNvSpPr>
            <a:spLocks noGrp="1"/>
          </p:cNvSpPr>
          <p:nvPr>
            <p:ph type="ftr" sz="quarter" idx="11"/>
          </p:nvPr>
        </p:nvSpPr>
        <p:spPr/>
        <p:txBody>
          <a:bodyPr/>
          <a:lstStyle/>
          <a:p>
            <a:r>
              <a:rPr lang="en-US"/>
              <a:t>3rd Trilateral CEER-ECRB-MEDREG Workshop, 26.05.2021</a:t>
            </a:r>
            <a:endParaRPr lang="fr-FR" dirty="0"/>
          </a:p>
        </p:txBody>
      </p:sp>
      <p:sp>
        <p:nvSpPr>
          <p:cNvPr id="6" name="Espace réservé du numéro de diapositive 5"/>
          <p:cNvSpPr>
            <a:spLocks noGrp="1"/>
          </p:cNvSpPr>
          <p:nvPr>
            <p:ph type="sldNum" sz="quarter" idx="12"/>
          </p:nvPr>
        </p:nvSpPr>
        <p:spPr/>
        <p:txBody>
          <a:bodyPr/>
          <a:lstStyle/>
          <a:p>
            <a:fld id="{FE7B0D33-A76D-4554-83C3-3FE932C967D8}" type="slidenum">
              <a:rPr lang="fr-FR" smtClean="0"/>
              <a:t>‹#›</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dirty="0"/>
          </a:p>
        </p:txBody>
      </p:sp>
      <p:sp>
        <p:nvSpPr>
          <p:cNvPr id="3" name="Espace réservé du contenu 2"/>
          <p:cNvSpPr>
            <a:spLocks noGrp="1"/>
          </p:cNvSpPr>
          <p:nvPr>
            <p:ph idx="1"/>
          </p:nvPr>
        </p:nvSpPr>
        <p:spPr/>
        <p:txBody>
          <a:bodyPr/>
          <a:lstStyle>
            <a:lvl1pPr>
              <a:defRPr sz="2200">
                <a:solidFill>
                  <a:schemeClr val="tx1"/>
                </a:solidFill>
              </a:defRPr>
            </a:lvl1pPr>
            <a:lvl2pPr>
              <a:defRPr sz="2000"/>
            </a:lvl2pPr>
            <a:lvl3pPr>
              <a:defRPr sz="1800"/>
            </a:lvl3pPr>
            <a:lvl4pPr>
              <a:defRPr sz="16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Espace réservé de la date 3"/>
          <p:cNvSpPr>
            <a:spLocks noGrp="1"/>
          </p:cNvSpPr>
          <p:nvPr>
            <p:ph type="dt" sz="half" idx="10"/>
          </p:nvPr>
        </p:nvSpPr>
        <p:spPr/>
        <p:txBody>
          <a:bodyPr/>
          <a:lstStyle>
            <a:lvl1pPr>
              <a:defRPr baseline="0"/>
            </a:lvl1pPr>
          </a:lstStyle>
          <a:p>
            <a:fld id="{90C3FEEB-2CD5-4D34-A723-4600100820D5}" type="datetime1">
              <a:rPr lang="en-GB" smtClean="0"/>
              <a:t>24/05/2021</a:t>
            </a:fld>
            <a:endParaRPr lang="fr-FR" dirty="0"/>
          </a:p>
        </p:txBody>
      </p:sp>
      <p:sp>
        <p:nvSpPr>
          <p:cNvPr id="5" name="Espace réservé du pied de page 4"/>
          <p:cNvSpPr>
            <a:spLocks noGrp="1"/>
          </p:cNvSpPr>
          <p:nvPr>
            <p:ph type="ftr" sz="quarter" idx="11"/>
          </p:nvPr>
        </p:nvSpPr>
        <p:spPr/>
        <p:txBody>
          <a:bodyPr/>
          <a:lstStyle/>
          <a:p>
            <a:r>
              <a:rPr lang="en-US"/>
              <a:t>3rd Trilateral CEER-ECRB-MEDREG Workshop, 26.05.2021</a:t>
            </a:r>
            <a:endParaRPr lang="fr-FR" dirty="0"/>
          </a:p>
        </p:txBody>
      </p:sp>
      <p:sp>
        <p:nvSpPr>
          <p:cNvPr id="6" name="Espace réservé du numéro de diapositive 5"/>
          <p:cNvSpPr>
            <a:spLocks noGrp="1"/>
          </p:cNvSpPr>
          <p:nvPr>
            <p:ph type="sldNum" sz="quarter" idx="12"/>
          </p:nvPr>
        </p:nvSpPr>
        <p:spPr/>
        <p:txBody>
          <a:bodyPr/>
          <a:lstStyle/>
          <a:p>
            <a:fld id="{FE7B0D33-A76D-4554-83C3-3FE932C967D8}" type="slidenum">
              <a:rPr lang="fr-FR" smtClean="0"/>
              <a:t>‹#›</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1"/>
            <a:ext cx="7772400" cy="1362075"/>
          </a:xfrm>
        </p:spPr>
        <p:txBody>
          <a:bodyPr anchor="t">
            <a:normAutofit/>
          </a:bodyPr>
          <a:lstStyle>
            <a:lvl1pPr algn="l">
              <a:defRPr sz="2400" b="1" cap="all" baseline="0">
                <a:latin typeface="Arial" pitchFamily="34" charset="0"/>
              </a:defRPr>
            </a:lvl1pPr>
          </a:lstStyle>
          <a:p>
            <a:r>
              <a:rPr lang="en-US"/>
              <a:t>Click to edit Master title style</a:t>
            </a:r>
            <a:endParaRPr lang="fr-FR" dirty="0"/>
          </a:p>
        </p:txBody>
      </p:sp>
      <p:sp>
        <p:nvSpPr>
          <p:cNvPr id="3" name="Espace réservé du texte 2"/>
          <p:cNvSpPr>
            <a:spLocks noGrp="1"/>
          </p:cNvSpPr>
          <p:nvPr>
            <p:ph type="body" idx="1"/>
          </p:nvPr>
        </p:nvSpPr>
        <p:spPr>
          <a:xfrm>
            <a:off x="722313" y="2906714"/>
            <a:ext cx="7772400" cy="1500187"/>
          </a:xfrm>
        </p:spPr>
        <p:txBody>
          <a:bodyPr anchor="b">
            <a:normAutofit/>
          </a:bodyPr>
          <a:lstStyle>
            <a:lvl1pPr marL="0" indent="0">
              <a:buNone/>
              <a:defRPr sz="2000" baseline="0">
                <a:solidFill>
                  <a:schemeClr val="tx2"/>
                </a:solidFill>
                <a:latin typeface="Arial" pitchFamily="34" charset="0"/>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a:t>Edit Master text styles</a:t>
            </a:r>
          </a:p>
        </p:txBody>
      </p:sp>
      <p:sp>
        <p:nvSpPr>
          <p:cNvPr id="4" name="Espace réservé de la date 3"/>
          <p:cNvSpPr>
            <a:spLocks noGrp="1"/>
          </p:cNvSpPr>
          <p:nvPr>
            <p:ph type="dt" sz="half" idx="10"/>
          </p:nvPr>
        </p:nvSpPr>
        <p:spPr/>
        <p:txBody>
          <a:bodyPr/>
          <a:lstStyle/>
          <a:p>
            <a:fld id="{B4FD7419-1B6E-495F-B14D-AE98B91B04A2}" type="datetime1">
              <a:rPr lang="en-GB" smtClean="0"/>
              <a:t>24/05/2021</a:t>
            </a:fld>
            <a:endParaRPr lang="fr-FR" dirty="0"/>
          </a:p>
        </p:txBody>
      </p:sp>
      <p:sp>
        <p:nvSpPr>
          <p:cNvPr id="5" name="Espace réservé du pied de page 4"/>
          <p:cNvSpPr>
            <a:spLocks noGrp="1"/>
          </p:cNvSpPr>
          <p:nvPr>
            <p:ph type="ftr" sz="quarter" idx="11"/>
          </p:nvPr>
        </p:nvSpPr>
        <p:spPr/>
        <p:txBody>
          <a:bodyPr/>
          <a:lstStyle/>
          <a:p>
            <a:r>
              <a:rPr lang="en-US"/>
              <a:t>3rd Trilateral CEER-ECRB-MEDREG Workshop, 26.05.2021</a:t>
            </a:r>
            <a:endParaRPr lang="fr-FR" dirty="0"/>
          </a:p>
        </p:txBody>
      </p:sp>
      <p:sp>
        <p:nvSpPr>
          <p:cNvPr id="6" name="Espace réservé du numéro de diapositive 5"/>
          <p:cNvSpPr>
            <a:spLocks noGrp="1"/>
          </p:cNvSpPr>
          <p:nvPr>
            <p:ph type="sldNum" sz="quarter" idx="12"/>
          </p:nvPr>
        </p:nvSpPr>
        <p:spPr/>
        <p:txBody>
          <a:bodyPr/>
          <a:lstStyle/>
          <a:p>
            <a:fld id="{FE7B0D33-A76D-4554-83C3-3FE932C967D8}" type="slidenum">
              <a:rPr lang="fr-FR" smtClean="0"/>
              <a:t>‹#›</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dirty="0"/>
          </a:p>
        </p:txBody>
      </p:sp>
      <p:sp>
        <p:nvSpPr>
          <p:cNvPr id="3" name="Espace réservé du contenu 2"/>
          <p:cNvSpPr>
            <a:spLocks noGrp="1"/>
          </p:cNvSpPr>
          <p:nvPr>
            <p:ph sz="half" idx="1"/>
          </p:nvPr>
        </p:nvSpPr>
        <p:spPr>
          <a:xfrm>
            <a:off x="622811" y="2264496"/>
            <a:ext cx="3917183" cy="3886578"/>
          </a:xfrm>
        </p:spPr>
        <p:txBody>
          <a:bodyPr/>
          <a:lstStyle>
            <a:lvl1pPr>
              <a:defRPr sz="2200" b="1" i="0" baseline="0">
                <a:solidFill>
                  <a:schemeClr val="tx1"/>
                </a:solidFill>
                <a:latin typeface="Arial" pitchFamily="34" charset="0"/>
              </a:defRPr>
            </a:lvl1pPr>
            <a:lvl2pPr>
              <a:defRPr sz="2000" baseline="0"/>
            </a:lvl2pPr>
            <a:lvl3pPr>
              <a:defRPr sz="1800" baseline="0"/>
            </a:lvl3pPr>
            <a:lvl4pPr>
              <a:defRPr sz="1600" baseline="0"/>
            </a:lvl4pPr>
            <a:lvl5pPr>
              <a:defRPr sz="1400" baseline="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Espace réservé du contenu 3"/>
          <p:cNvSpPr>
            <a:spLocks noGrp="1"/>
          </p:cNvSpPr>
          <p:nvPr>
            <p:ph sz="half" idx="2"/>
          </p:nvPr>
        </p:nvSpPr>
        <p:spPr>
          <a:xfrm>
            <a:off x="4723892" y="2264496"/>
            <a:ext cx="3917183" cy="3886578"/>
          </a:xfrm>
        </p:spPr>
        <p:txBody>
          <a:bodyPr/>
          <a:lstStyle>
            <a:lvl1pPr>
              <a:defRPr sz="2200" b="1" i="0" baseline="0">
                <a:solidFill>
                  <a:schemeClr val="tx1"/>
                </a:solidFill>
                <a:latin typeface="Arial" pitchFamily="34" charset="0"/>
              </a:defRPr>
            </a:lvl1pPr>
            <a:lvl2pPr>
              <a:defRPr sz="2000" baseline="0"/>
            </a:lvl2pPr>
            <a:lvl3pPr>
              <a:defRPr sz="1800" baseline="0"/>
            </a:lvl3pPr>
            <a:lvl4pPr>
              <a:defRPr sz="1600" baseline="0"/>
            </a:lvl4pPr>
            <a:lvl5pPr>
              <a:defRPr sz="1400" baseline="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5" name="Espace réservé de la date 4"/>
          <p:cNvSpPr>
            <a:spLocks noGrp="1"/>
          </p:cNvSpPr>
          <p:nvPr>
            <p:ph type="dt" sz="half" idx="10"/>
          </p:nvPr>
        </p:nvSpPr>
        <p:spPr/>
        <p:txBody>
          <a:bodyPr/>
          <a:lstStyle/>
          <a:p>
            <a:fld id="{788F24E4-7B4A-4319-87F8-50DF352E9BEC}" type="datetime1">
              <a:rPr lang="en-GB" smtClean="0"/>
              <a:t>24/05/2021</a:t>
            </a:fld>
            <a:endParaRPr lang="fr-FR" dirty="0"/>
          </a:p>
        </p:txBody>
      </p:sp>
      <p:sp>
        <p:nvSpPr>
          <p:cNvPr id="6" name="Espace réservé du pied de page 5"/>
          <p:cNvSpPr>
            <a:spLocks noGrp="1"/>
          </p:cNvSpPr>
          <p:nvPr>
            <p:ph type="ftr" sz="quarter" idx="11"/>
          </p:nvPr>
        </p:nvSpPr>
        <p:spPr/>
        <p:txBody>
          <a:bodyPr/>
          <a:lstStyle/>
          <a:p>
            <a:r>
              <a:rPr lang="en-US"/>
              <a:t>3rd Trilateral CEER-ECRB-MEDREG Workshop, 26.05.2021</a:t>
            </a:r>
            <a:endParaRPr lang="fr-FR" dirty="0"/>
          </a:p>
        </p:txBody>
      </p:sp>
      <p:sp>
        <p:nvSpPr>
          <p:cNvPr id="7" name="Espace réservé du numéro de diapositive 6"/>
          <p:cNvSpPr>
            <a:spLocks noGrp="1"/>
          </p:cNvSpPr>
          <p:nvPr>
            <p:ph type="sldNum" sz="quarter" idx="12"/>
          </p:nvPr>
        </p:nvSpPr>
        <p:spPr/>
        <p:txBody>
          <a:bodyPr/>
          <a:lstStyle/>
          <a:p>
            <a:fld id="{FE7B0D33-A76D-4554-83C3-3FE932C967D8}" type="slidenum">
              <a:rPr lang="fr-FR" smtClean="0"/>
              <a:t>‹#›</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535113"/>
            <a:ext cx="4040188" cy="639762"/>
          </a:xfrm>
        </p:spPr>
        <p:txBody>
          <a:bodyPr anchor="b">
            <a:noAutofit/>
          </a:bodyPr>
          <a:lstStyle>
            <a:lvl1pPr marL="0" indent="0">
              <a:buNone/>
              <a:defRPr sz="2200" b="1" baseline="0">
                <a:solidFill>
                  <a:schemeClr val="tx1"/>
                </a:solidFill>
                <a:latin typeface="Arial" pitchFamily="34" charset="0"/>
              </a:defRPr>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dirty="0"/>
              <a:t>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200" baseline="0">
                <a:solidFill>
                  <a:schemeClr val="tx1"/>
                </a:solidFill>
                <a:latin typeface="Arial" pitchFamily="34" charset="0"/>
              </a:defRPr>
            </a:lvl1pPr>
            <a:lvl2pPr>
              <a:defRPr sz="2000" baseline="0"/>
            </a:lvl2pPr>
            <a:lvl3pPr>
              <a:defRPr sz="1800" baseline="0"/>
            </a:lvl3pPr>
            <a:lvl4pPr>
              <a:defRPr sz="1600" baseline="0"/>
            </a:lvl4pPr>
            <a:lvl5pPr>
              <a:defRPr sz="1400" baseline="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5" name="Espace réservé du texte 4"/>
          <p:cNvSpPr>
            <a:spLocks noGrp="1"/>
          </p:cNvSpPr>
          <p:nvPr>
            <p:ph type="body" sz="quarter" idx="3"/>
          </p:nvPr>
        </p:nvSpPr>
        <p:spPr>
          <a:xfrm>
            <a:off x="4645026" y="1535113"/>
            <a:ext cx="4041775" cy="639762"/>
          </a:xfrm>
        </p:spPr>
        <p:txBody>
          <a:bodyPr anchor="b">
            <a:noAutofit/>
          </a:bodyPr>
          <a:lstStyle>
            <a:lvl1pPr marL="0" indent="0">
              <a:buNone/>
              <a:defRPr sz="2200" b="1" baseline="0">
                <a:solidFill>
                  <a:schemeClr val="tx1"/>
                </a:solidFill>
                <a:latin typeface="Arial" pitchFamily="34" charset="0"/>
              </a:defRPr>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dirty="0"/>
              <a:t>Edit Master text styles</a:t>
            </a:r>
          </a:p>
        </p:txBody>
      </p:sp>
      <p:sp>
        <p:nvSpPr>
          <p:cNvPr id="6" name="Espace réservé du contenu 5"/>
          <p:cNvSpPr>
            <a:spLocks noGrp="1"/>
          </p:cNvSpPr>
          <p:nvPr>
            <p:ph sz="quarter" idx="4"/>
          </p:nvPr>
        </p:nvSpPr>
        <p:spPr>
          <a:xfrm>
            <a:off x="4645026" y="2174875"/>
            <a:ext cx="4041775" cy="3951288"/>
          </a:xfrm>
        </p:spPr>
        <p:txBody>
          <a:bodyPr/>
          <a:lstStyle>
            <a:lvl1pPr>
              <a:defRPr sz="2200" baseline="0">
                <a:solidFill>
                  <a:schemeClr val="tx1"/>
                </a:solidFill>
                <a:latin typeface="Arial" pitchFamily="34" charset="0"/>
              </a:defRPr>
            </a:lvl1pPr>
            <a:lvl2pPr>
              <a:defRPr sz="2000" baseline="0"/>
            </a:lvl2pPr>
            <a:lvl3pPr>
              <a:defRPr sz="1800" baseline="0"/>
            </a:lvl3pPr>
            <a:lvl4pPr>
              <a:defRPr sz="1600" baseline="0"/>
            </a:lvl4pPr>
            <a:lvl5pPr>
              <a:defRPr sz="1400" baseline="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7" name="Espace réservé de la date 6"/>
          <p:cNvSpPr>
            <a:spLocks noGrp="1"/>
          </p:cNvSpPr>
          <p:nvPr>
            <p:ph type="dt" sz="half" idx="10"/>
          </p:nvPr>
        </p:nvSpPr>
        <p:spPr/>
        <p:txBody>
          <a:bodyPr/>
          <a:lstStyle/>
          <a:p>
            <a:fld id="{BC715F2D-08A0-444B-95CB-F5FD6D22742E}" type="datetime1">
              <a:rPr lang="en-GB" smtClean="0"/>
              <a:t>24/05/2021</a:t>
            </a:fld>
            <a:endParaRPr lang="fr-FR" dirty="0"/>
          </a:p>
        </p:txBody>
      </p:sp>
      <p:sp>
        <p:nvSpPr>
          <p:cNvPr id="8" name="Espace réservé du pied de page 7"/>
          <p:cNvSpPr>
            <a:spLocks noGrp="1"/>
          </p:cNvSpPr>
          <p:nvPr>
            <p:ph type="ftr" sz="quarter" idx="11"/>
          </p:nvPr>
        </p:nvSpPr>
        <p:spPr/>
        <p:txBody>
          <a:bodyPr/>
          <a:lstStyle/>
          <a:p>
            <a:r>
              <a:rPr lang="en-US"/>
              <a:t>3rd Trilateral CEER-ECRB-MEDREG Workshop, 26.05.2021</a:t>
            </a:r>
            <a:endParaRPr lang="fr-FR" dirty="0"/>
          </a:p>
        </p:txBody>
      </p:sp>
      <p:sp>
        <p:nvSpPr>
          <p:cNvPr id="9" name="Espace réservé du numéro de diapositive 8"/>
          <p:cNvSpPr>
            <a:spLocks noGrp="1"/>
          </p:cNvSpPr>
          <p:nvPr>
            <p:ph type="sldNum" sz="quarter" idx="12"/>
          </p:nvPr>
        </p:nvSpPr>
        <p:spPr/>
        <p:txBody>
          <a:bodyPr/>
          <a:lstStyle/>
          <a:p>
            <a:fld id="{FE7B0D33-A76D-4554-83C3-3FE932C967D8}" type="slidenum">
              <a:rPr lang="fr-FR" smtClean="0"/>
              <a:t>‹#›</a:t>
            </a:fld>
            <a:endParaRPr lang="fr-FR" dirty="0"/>
          </a:p>
        </p:txBody>
      </p:sp>
      <p:sp>
        <p:nvSpPr>
          <p:cNvPr id="10" name="Titre 1"/>
          <p:cNvSpPr txBox="1">
            <a:spLocks/>
          </p:cNvSpPr>
          <p:nvPr userDrawn="1"/>
        </p:nvSpPr>
        <p:spPr>
          <a:xfrm>
            <a:off x="3356865" y="441793"/>
            <a:ext cx="5329935" cy="975845"/>
          </a:xfrm>
          <a:prstGeom prst="rect">
            <a:avLst/>
          </a:prstGeom>
        </p:spPr>
        <p:txBody>
          <a:bodyPr vert="horz" lIns="91435" tIns="45718" rIns="91435" bIns="45718" rtlCol="0" anchor="ctr">
            <a:normAutofit/>
          </a:bodyPr>
          <a:lstStyle/>
          <a:p>
            <a:pPr marL="0" marR="0" lvl="0" indent="0" algn="l" defTabSz="914353"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a:ln>
                  <a:noFill/>
                </a:ln>
                <a:solidFill>
                  <a:srgbClr val="00457D"/>
                </a:solidFill>
                <a:effectLst/>
                <a:uLnTx/>
                <a:uFillTx/>
                <a:latin typeface="+mj-lt"/>
                <a:ea typeface="+mj-ea"/>
                <a:cs typeface="+mj-cs"/>
              </a:rPr>
              <a:t>Cliquez pour modifier le style du titre</a:t>
            </a:r>
            <a:endParaRPr kumimoji="0" lang="fr-FR" sz="2400" b="1" i="0" u="none" strike="noStrike" kern="1200" cap="none" spc="0" normalizeH="0" baseline="0" noProof="0" dirty="0">
              <a:ln>
                <a:noFill/>
              </a:ln>
              <a:solidFill>
                <a:srgbClr val="00457D"/>
              </a:solidFill>
              <a:effectLst/>
              <a:uLnTx/>
              <a:uFillTx/>
              <a:latin typeface="+mj-lt"/>
              <a:ea typeface="+mj-ea"/>
              <a:cs typeface="+mj-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Click to edit Master title style</a:t>
            </a:r>
            <a:endParaRPr lang="fr-FR" dirty="0"/>
          </a:p>
        </p:txBody>
      </p:sp>
      <p:sp>
        <p:nvSpPr>
          <p:cNvPr id="3" name="Espace réservé de la date 2"/>
          <p:cNvSpPr>
            <a:spLocks noGrp="1"/>
          </p:cNvSpPr>
          <p:nvPr>
            <p:ph type="dt" sz="half" idx="10"/>
          </p:nvPr>
        </p:nvSpPr>
        <p:spPr/>
        <p:txBody>
          <a:bodyPr/>
          <a:lstStyle/>
          <a:p>
            <a:fld id="{17AB940B-3468-4D29-BEC4-D0BB8018835F}" type="datetime1">
              <a:rPr lang="en-GB" smtClean="0"/>
              <a:t>24/05/2021</a:t>
            </a:fld>
            <a:endParaRPr lang="fr-FR" dirty="0"/>
          </a:p>
        </p:txBody>
      </p:sp>
      <p:sp>
        <p:nvSpPr>
          <p:cNvPr id="4" name="Espace réservé du pied de page 3"/>
          <p:cNvSpPr>
            <a:spLocks noGrp="1"/>
          </p:cNvSpPr>
          <p:nvPr>
            <p:ph type="ftr" sz="quarter" idx="11"/>
          </p:nvPr>
        </p:nvSpPr>
        <p:spPr/>
        <p:txBody>
          <a:bodyPr/>
          <a:lstStyle/>
          <a:p>
            <a:r>
              <a:rPr lang="en-US"/>
              <a:t>3rd Trilateral CEER-ECRB-MEDREG Workshop, 26.05.2021</a:t>
            </a:r>
            <a:endParaRPr lang="fr-FR" dirty="0"/>
          </a:p>
        </p:txBody>
      </p:sp>
      <p:sp>
        <p:nvSpPr>
          <p:cNvPr id="5" name="Espace réservé du numéro de diapositive 4"/>
          <p:cNvSpPr>
            <a:spLocks noGrp="1"/>
          </p:cNvSpPr>
          <p:nvPr>
            <p:ph type="sldNum" sz="quarter" idx="12"/>
          </p:nvPr>
        </p:nvSpPr>
        <p:spPr/>
        <p:txBody>
          <a:bodyPr/>
          <a:lstStyle/>
          <a:p>
            <a:fld id="{FE7B0D33-A76D-4554-83C3-3FE932C967D8}" type="slidenum">
              <a:rPr lang="fr-FR" smtClean="0"/>
              <a:t>‹#›</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3CB5A8F-4FB4-4251-8DC4-4D6FCA6F1062}" type="datetime1">
              <a:rPr lang="en-GB" smtClean="0"/>
              <a:t>24/05/2021</a:t>
            </a:fld>
            <a:endParaRPr lang="fr-FR" dirty="0"/>
          </a:p>
        </p:txBody>
      </p:sp>
      <p:sp>
        <p:nvSpPr>
          <p:cNvPr id="3" name="Espace réservé du pied de page 2"/>
          <p:cNvSpPr>
            <a:spLocks noGrp="1"/>
          </p:cNvSpPr>
          <p:nvPr>
            <p:ph type="ftr" sz="quarter" idx="11"/>
          </p:nvPr>
        </p:nvSpPr>
        <p:spPr/>
        <p:txBody>
          <a:bodyPr/>
          <a:lstStyle/>
          <a:p>
            <a:r>
              <a:rPr lang="en-US"/>
              <a:t>3rd Trilateral CEER-ECRB-MEDREG Workshop, 26.05.2021</a:t>
            </a:r>
            <a:endParaRPr lang="fr-FR" dirty="0"/>
          </a:p>
        </p:txBody>
      </p:sp>
      <p:sp>
        <p:nvSpPr>
          <p:cNvPr id="4" name="Espace réservé du numéro de diapositive 3"/>
          <p:cNvSpPr>
            <a:spLocks noGrp="1"/>
          </p:cNvSpPr>
          <p:nvPr>
            <p:ph type="sldNum" sz="quarter" idx="12"/>
          </p:nvPr>
        </p:nvSpPr>
        <p:spPr/>
        <p:txBody>
          <a:bodyPr/>
          <a:lstStyle/>
          <a:p>
            <a:fld id="{FE7B0D33-A76D-4554-83C3-3FE932C967D8}" type="slidenum">
              <a:rPr lang="fr-FR" smtClean="0"/>
              <a:t>‹#›</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1676234"/>
            <a:ext cx="3008313" cy="841415"/>
          </a:xfrm>
        </p:spPr>
        <p:txBody>
          <a:bodyPr anchor="b">
            <a:noAutofit/>
          </a:bodyPr>
          <a:lstStyle>
            <a:lvl1pPr algn="l">
              <a:defRPr sz="2400" b="1" baseline="0">
                <a:latin typeface="Arial" pitchFamily="34" charset="0"/>
              </a:defRPr>
            </a:lvl1pPr>
          </a:lstStyle>
          <a:p>
            <a:r>
              <a:rPr lang="en-US" dirty="0"/>
              <a:t>Click to edit Master title style</a:t>
            </a:r>
            <a:endParaRPr lang="fr-FR" dirty="0"/>
          </a:p>
        </p:txBody>
      </p:sp>
      <p:sp>
        <p:nvSpPr>
          <p:cNvPr id="3" name="Espace réservé du contenu 2"/>
          <p:cNvSpPr>
            <a:spLocks noGrp="1"/>
          </p:cNvSpPr>
          <p:nvPr>
            <p:ph idx="1"/>
          </p:nvPr>
        </p:nvSpPr>
        <p:spPr>
          <a:xfrm>
            <a:off x="3575050" y="543054"/>
            <a:ext cx="5111750" cy="5583109"/>
          </a:xfrm>
        </p:spPr>
        <p:txBody>
          <a:bodyPr/>
          <a:lstStyle>
            <a:lvl1pPr>
              <a:defRPr sz="2000" baseline="0">
                <a:solidFill>
                  <a:schemeClr val="tx1"/>
                </a:solidFill>
                <a:latin typeface="Arial" pitchFamily="34" charset="0"/>
              </a:defRPr>
            </a:lvl1pPr>
            <a:lvl2pPr>
              <a:defRPr sz="1500" baseline="0"/>
            </a:lvl2pPr>
            <a:lvl3pPr>
              <a:defRPr sz="1300" baseline="0"/>
            </a:lvl3pPr>
            <a:lvl4pPr>
              <a:defRPr sz="1300" baseline="0"/>
            </a:lvl4pPr>
            <a:lvl5pPr>
              <a:defRPr sz="1300" baseline="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Espace réservé du texte 3"/>
          <p:cNvSpPr>
            <a:spLocks noGrp="1"/>
          </p:cNvSpPr>
          <p:nvPr>
            <p:ph type="body" sz="half" idx="2"/>
          </p:nvPr>
        </p:nvSpPr>
        <p:spPr>
          <a:xfrm>
            <a:off x="457201" y="2729467"/>
            <a:ext cx="3008313" cy="3396696"/>
          </a:xfrm>
        </p:spPr>
        <p:txBody>
          <a:bodyPr>
            <a:normAutofit/>
          </a:bodyPr>
          <a:lstStyle>
            <a:lvl1pPr marL="0" indent="0">
              <a:buNone/>
              <a:defRPr sz="2000" baseline="0">
                <a:solidFill>
                  <a:schemeClr val="tx1"/>
                </a:solidFill>
                <a:latin typeface="Arial" pitchFamily="34" charset="0"/>
              </a:defRPr>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dirty="0"/>
              <a:t>Edit Master text styles</a:t>
            </a:r>
          </a:p>
        </p:txBody>
      </p:sp>
      <p:sp>
        <p:nvSpPr>
          <p:cNvPr id="5" name="Espace réservé de la date 4"/>
          <p:cNvSpPr>
            <a:spLocks noGrp="1"/>
          </p:cNvSpPr>
          <p:nvPr>
            <p:ph type="dt" sz="half" idx="10"/>
          </p:nvPr>
        </p:nvSpPr>
        <p:spPr/>
        <p:txBody>
          <a:bodyPr/>
          <a:lstStyle/>
          <a:p>
            <a:fld id="{AFDD50EF-72AD-4C7E-BD27-4B130E238365}" type="datetime1">
              <a:rPr lang="en-GB" smtClean="0"/>
              <a:t>24/05/2021</a:t>
            </a:fld>
            <a:endParaRPr lang="fr-FR" dirty="0"/>
          </a:p>
        </p:txBody>
      </p:sp>
      <p:sp>
        <p:nvSpPr>
          <p:cNvPr id="6" name="Espace réservé du pied de page 5"/>
          <p:cNvSpPr>
            <a:spLocks noGrp="1"/>
          </p:cNvSpPr>
          <p:nvPr>
            <p:ph type="ftr" sz="quarter" idx="11"/>
          </p:nvPr>
        </p:nvSpPr>
        <p:spPr/>
        <p:txBody>
          <a:bodyPr/>
          <a:lstStyle/>
          <a:p>
            <a:r>
              <a:rPr lang="en-US"/>
              <a:t>3rd Trilateral CEER-ECRB-MEDREG Workshop, 26.05.2021</a:t>
            </a:r>
            <a:endParaRPr lang="fr-FR" dirty="0"/>
          </a:p>
        </p:txBody>
      </p:sp>
      <p:sp>
        <p:nvSpPr>
          <p:cNvPr id="7" name="Espace réservé du numéro de diapositive 6"/>
          <p:cNvSpPr>
            <a:spLocks noGrp="1"/>
          </p:cNvSpPr>
          <p:nvPr>
            <p:ph type="sldNum" sz="quarter" idx="12"/>
          </p:nvPr>
        </p:nvSpPr>
        <p:spPr/>
        <p:txBody>
          <a:bodyPr/>
          <a:lstStyle/>
          <a:p>
            <a:fld id="{FE7B0D33-A76D-4554-83C3-3FE932C967D8}" type="slidenum">
              <a:rPr lang="fr-FR" smtClean="0"/>
              <a:t>‹#›</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255604" y="4796027"/>
            <a:ext cx="5486400" cy="566738"/>
          </a:xfrm>
        </p:spPr>
        <p:txBody>
          <a:bodyPr anchor="b"/>
          <a:lstStyle>
            <a:lvl1pPr algn="l">
              <a:defRPr sz="2000" b="1"/>
            </a:lvl1pPr>
          </a:lstStyle>
          <a:p>
            <a:r>
              <a:rPr lang="en-US"/>
              <a:t>Click to edit Master title style</a:t>
            </a:r>
            <a:endParaRPr lang="fr-FR"/>
          </a:p>
        </p:txBody>
      </p:sp>
      <p:sp>
        <p:nvSpPr>
          <p:cNvPr id="3" name="Espace réservé pour une image  2"/>
          <p:cNvSpPr>
            <a:spLocks noGrp="1"/>
          </p:cNvSpPr>
          <p:nvPr>
            <p:ph type="pic" idx="1"/>
          </p:nvPr>
        </p:nvSpPr>
        <p:spPr>
          <a:xfrm>
            <a:off x="3255604" y="59368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r>
              <a:rPr lang="en-US"/>
              <a:t>Click icon to add picture</a:t>
            </a:r>
            <a:endParaRPr lang="fr-FR" dirty="0"/>
          </a:p>
        </p:txBody>
      </p:sp>
      <p:sp>
        <p:nvSpPr>
          <p:cNvPr id="4" name="Espace réservé du texte 3"/>
          <p:cNvSpPr>
            <a:spLocks noGrp="1"/>
          </p:cNvSpPr>
          <p:nvPr>
            <p:ph type="body" sz="half" idx="2"/>
          </p:nvPr>
        </p:nvSpPr>
        <p:spPr>
          <a:xfrm>
            <a:off x="3255604" y="5352964"/>
            <a:ext cx="5486400" cy="804862"/>
          </a:xfrm>
        </p:spPr>
        <p:txBody>
          <a:bodyPr/>
          <a:lstStyle>
            <a:lvl1pPr marL="0" indent="0">
              <a:buNone/>
              <a:defRPr sz="1400">
                <a:solidFill>
                  <a:schemeClr val="tx1"/>
                </a:solidFill>
              </a:defRPr>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dirty="0"/>
              <a:t>Edit Master text styles</a:t>
            </a:r>
          </a:p>
        </p:txBody>
      </p:sp>
      <p:sp>
        <p:nvSpPr>
          <p:cNvPr id="5" name="Espace réservé de la date 4"/>
          <p:cNvSpPr>
            <a:spLocks noGrp="1"/>
          </p:cNvSpPr>
          <p:nvPr>
            <p:ph type="dt" sz="half" idx="10"/>
          </p:nvPr>
        </p:nvSpPr>
        <p:spPr/>
        <p:txBody>
          <a:bodyPr/>
          <a:lstStyle/>
          <a:p>
            <a:fld id="{D27DEA8A-D974-4CC9-A884-061CEE81C181}" type="datetime1">
              <a:rPr lang="en-GB" smtClean="0"/>
              <a:t>24/05/2021</a:t>
            </a:fld>
            <a:endParaRPr lang="fr-FR" dirty="0"/>
          </a:p>
        </p:txBody>
      </p:sp>
      <p:sp>
        <p:nvSpPr>
          <p:cNvPr id="6" name="Espace réservé du pied de page 5"/>
          <p:cNvSpPr>
            <a:spLocks noGrp="1"/>
          </p:cNvSpPr>
          <p:nvPr>
            <p:ph type="ftr" sz="quarter" idx="11"/>
          </p:nvPr>
        </p:nvSpPr>
        <p:spPr/>
        <p:txBody>
          <a:bodyPr/>
          <a:lstStyle/>
          <a:p>
            <a:r>
              <a:rPr lang="en-US"/>
              <a:t>3rd Trilateral CEER-ECRB-MEDREG Workshop, 26.05.2021</a:t>
            </a:r>
            <a:endParaRPr lang="fr-FR" dirty="0"/>
          </a:p>
        </p:txBody>
      </p:sp>
      <p:sp>
        <p:nvSpPr>
          <p:cNvPr id="7" name="Espace réservé du numéro de diapositive 6"/>
          <p:cNvSpPr>
            <a:spLocks noGrp="1"/>
          </p:cNvSpPr>
          <p:nvPr>
            <p:ph type="sldNum" sz="quarter" idx="12"/>
          </p:nvPr>
        </p:nvSpPr>
        <p:spPr/>
        <p:txBody>
          <a:bodyPr/>
          <a:lstStyle/>
          <a:p>
            <a:fld id="{FE7B0D33-A76D-4554-83C3-3FE932C967D8}" type="slidenum">
              <a:rPr lang="fr-FR" smtClean="0"/>
              <a:t>‹#›</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356865" y="441793"/>
            <a:ext cx="5329935" cy="975845"/>
          </a:xfrm>
          <a:prstGeom prst="rect">
            <a:avLst/>
          </a:prstGeom>
        </p:spPr>
        <p:txBody>
          <a:bodyPr vert="horz" lIns="91435" tIns="45718" rIns="91435" bIns="45718" rtlCol="0" anchor="ctr">
            <a:normAutofit/>
          </a:bodyPr>
          <a:lstStyle/>
          <a:p>
            <a:r>
              <a:rPr lang="en-GB" noProof="1"/>
              <a:t>Cliquez</a:t>
            </a:r>
            <a:r>
              <a:rPr lang="fr-FR" dirty="0"/>
              <a:t> pour modifier le style du titre</a:t>
            </a:r>
          </a:p>
        </p:txBody>
      </p:sp>
      <p:sp>
        <p:nvSpPr>
          <p:cNvPr id="3" name="Espace réservé du texte 2"/>
          <p:cNvSpPr>
            <a:spLocks noGrp="1"/>
          </p:cNvSpPr>
          <p:nvPr>
            <p:ph type="body" idx="1"/>
          </p:nvPr>
        </p:nvSpPr>
        <p:spPr>
          <a:xfrm>
            <a:off x="457200" y="1600201"/>
            <a:ext cx="8229600" cy="4525963"/>
          </a:xfrm>
          <a:prstGeom prst="rect">
            <a:avLst/>
          </a:prstGeom>
        </p:spPr>
        <p:txBody>
          <a:bodyPr vert="horz" lIns="91435" tIns="45718" rIns="91435" bIns="45718"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356351"/>
            <a:ext cx="2133600" cy="365125"/>
          </a:xfrm>
          <a:prstGeom prst="rect">
            <a:avLst/>
          </a:prstGeom>
        </p:spPr>
        <p:txBody>
          <a:bodyPr vert="horz" lIns="91435" tIns="45718" rIns="91435" bIns="45718" rtlCol="0" anchor="ctr"/>
          <a:lstStyle>
            <a:lvl1pPr algn="l">
              <a:defRPr sz="1100" baseline="0">
                <a:solidFill>
                  <a:schemeClr val="accent4"/>
                </a:solidFill>
                <a:latin typeface="Arial" pitchFamily="34" charset="0"/>
              </a:defRPr>
            </a:lvl1pPr>
          </a:lstStyle>
          <a:p>
            <a:fld id="{3FE86E24-5F06-455A-A092-3E9D6F3BD1A4}" type="datetime1">
              <a:rPr lang="en-GB" smtClean="0"/>
              <a:t>24/05/2021</a:t>
            </a:fld>
            <a:endParaRPr lang="en-GB" dirty="0"/>
          </a:p>
        </p:txBody>
      </p:sp>
      <p:sp>
        <p:nvSpPr>
          <p:cNvPr id="5" name="Espace réservé du pied de page 4"/>
          <p:cNvSpPr>
            <a:spLocks noGrp="1"/>
          </p:cNvSpPr>
          <p:nvPr>
            <p:ph type="ftr" sz="quarter" idx="3"/>
          </p:nvPr>
        </p:nvSpPr>
        <p:spPr>
          <a:xfrm>
            <a:off x="3124201" y="6356351"/>
            <a:ext cx="2895600" cy="365125"/>
          </a:xfrm>
          <a:prstGeom prst="rect">
            <a:avLst/>
          </a:prstGeom>
        </p:spPr>
        <p:txBody>
          <a:bodyPr vert="horz" lIns="91435" tIns="45718" rIns="91435" bIns="45718" rtlCol="0" anchor="ctr"/>
          <a:lstStyle>
            <a:lvl1pPr algn="ctr">
              <a:defRPr sz="1200">
                <a:solidFill>
                  <a:schemeClr val="tx1">
                    <a:tint val="75000"/>
                  </a:schemeClr>
                </a:solidFill>
              </a:defRPr>
            </a:lvl1pPr>
          </a:lstStyle>
          <a:p>
            <a:r>
              <a:rPr lang="en-US" noProof="0"/>
              <a:t>3rd Trilateral CEER-ECRB-MEDREG Workshop, 26.05.2021</a:t>
            </a:r>
            <a:endParaRPr lang="en-GB" noProof="0" dirty="0"/>
          </a:p>
        </p:txBody>
      </p:sp>
      <p:sp>
        <p:nvSpPr>
          <p:cNvPr id="6" name="Espace réservé du numéro de diapositive 5"/>
          <p:cNvSpPr>
            <a:spLocks noGrp="1"/>
          </p:cNvSpPr>
          <p:nvPr>
            <p:ph type="sldNum" sz="quarter" idx="4"/>
          </p:nvPr>
        </p:nvSpPr>
        <p:spPr>
          <a:xfrm>
            <a:off x="6553200" y="6356351"/>
            <a:ext cx="2133600" cy="365125"/>
          </a:xfrm>
          <a:prstGeom prst="rect">
            <a:avLst/>
          </a:prstGeom>
        </p:spPr>
        <p:txBody>
          <a:bodyPr vert="horz" lIns="91435" tIns="45718" rIns="91435" bIns="45718" rtlCol="0" anchor="ctr"/>
          <a:lstStyle>
            <a:lvl1pPr algn="r">
              <a:defRPr sz="1200">
                <a:solidFill>
                  <a:schemeClr val="tx1">
                    <a:tint val="75000"/>
                  </a:schemeClr>
                </a:solidFill>
              </a:defRPr>
            </a:lvl1pPr>
          </a:lstStyle>
          <a:p>
            <a:fld id="{FE7B0D33-A76D-4554-83C3-3FE932C967D8}" type="slidenum">
              <a:rPr lang="fr-FR" smtClean="0"/>
              <a:t>‹#›</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353" rtl="0" eaLnBrk="1" latinLnBrk="0" hangingPunct="1">
        <a:spcBef>
          <a:spcPct val="0"/>
        </a:spcBef>
        <a:buNone/>
        <a:defRPr sz="2400" b="1" kern="1200">
          <a:solidFill>
            <a:srgbClr val="00457D"/>
          </a:solidFill>
          <a:latin typeface="+mj-lt"/>
          <a:ea typeface="+mj-ea"/>
          <a:cs typeface="+mj-cs"/>
        </a:defRPr>
      </a:lvl1pPr>
    </p:titleStyle>
    <p:bodyStyle>
      <a:lvl1pPr marL="253116" indent="-202493" algn="l" defTabSz="914353" rtl="0" eaLnBrk="1" latinLnBrk="0" hangingPunct="1">
        <a:spcBef>
          <a:spcPts val="0"/>
        </a:spcBef>
        <a:buClr>
          <a:schemeClr val="tx2"/>
        </a:buClr>
        <a:buSzPct val="120000"/>
        <a:buFont typeface="Arial" pitchFamily="34" charset="0"/>
        <a:buChar char="•"/>
        <a:defRPr sz="2200" kern="1200">
          <a:solidFill>
            <a:schemeClr val="tx1"/>
          </a:solidFill>
          <a:latin typeface="+mn-lt"/>
          <a:ea typeface="+mn-ea"/>
          <a:cs typeface="+mn-cs"/>
        </a:defRPr>
      </a:lvl1pPr>
      <a:lvl2pPr marL="742912" indent="-285736" algn="l" defTabSz="914353" rtl="0" eaLnBrk="1" latinLnBrk="0" hangingPunct="1">
        <a:spcBef>
          <a:spcPct val="20000"/>
        </a:spcBef>
        <a:buClr>
          <a:schemeClr val="accent1"/>
        </a:buClr>
        <a:buFont typeface="Arial" pitchFamily="34" charset="0"/>
        <a:buChar char="►"/>
        <a:defRPr sz="2000" kern="1200" baseline="0">
          <a:solidFill>
            <a:schemeClr val="accent6"/>
          </a:solidFill>
          <a:latin typeface="Arial" pitchFamily="34" charset="0"/>
          <a:ea typeface="+mn-ea"/>
          <a:cs typeface="+mn-cs"/>
        </a:defRPr>
      </a:lvl2pPr>
      <a:lvl3pPr marL="1142942" indent="-151870" algn="l" defTabSz="914353" rtl="0" eaLnBrk="1" latinLnBrk="0" hangingPunct="1">
        <a:spcBef>
          <a:spcPct val="20000"/>
        </a:spcBef>
        <a:buFont typeface="Arial" pitchFamily="34" charset="0"/>
        <a:buChar char="•"/>
        <a:defRPr sz="1800" kern="1200" baseline="0">
          <a:solidFill>
            <a:schemeClr val="accent6"/>
          </a:solidFill>
          <a:latin typeface="Arial" pitchFamily="34" charset="0"/>
          <a:ea typeface="+mn-ea"/>
          <a:cs typeface="+mn-cs"/>
        </a:defRPr>
      </a:lvl3pPr>
      <a:lvl4pPr marL="1600118" indent="-228588" algn="l" defTabSz="914353" rtl="0" eaLnBrk="1" latinLnBrk="0" hangingPunct="1">
        <a:spcBef>
          <a:spcPct val="20000"/>
        </a:spcBef>
        <a:buFont typeface="Arial" pitchFamily="34" charset="0"/>
        <a:buChar char="–"/>
        <a:defRPr sz="1600" kern="1200" baseline="0">
          <a:solidFill>
            <a:schemeClr val="accent6"/>
          </a:solidFill>
          <a:latin typeface="Arial" pitchFamily="34" charset="0"/>
          <a:ea typeface="+mn-ea"/>
          <a:cs typeface="+mn-cs"/>
        </a:defRPr>
      </a:lvl4pPr>
      <a:lvl5pPr marL="2057295" indent="-228588" algn="l" defTabSz="914353" rtl="0" eaLnBrk="1" latinLnBrk="0" hangingPunct="1">
        <a:spcBef>
          <a:spcPct val="20000"/>
        </a:spcBef>
        <a:buFont typeface="Arial" pitchFamily="34" charset="0"/>
        <a:buChar char="»"/>
        <a:defRPr sz="1400" kern="1200" baseline="0">
          <a:solidFill>
            <a:schemeClr val="accent6"/>
          </a:solidFill>
          <a:latin typeface="Arial" pitchFamily="34" charset="0"/>
          <a:ea typeface="+mn-ea"/>
          <a:cs typeface="+mn-cs"/>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hyperlink" Target="http://www.ceer.eu/"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Autofit/>
          </a:bodyPr>
          <a:lstStyle/>
          <a:p>
            <a:r>
              <a:rPr lang="en-GB" sz="2000" i="1" dirty="0"/>
              <a:t>Retail Market Developments: </a:t>
            </a:r>
            <a:r>
              <a:rPr lang="en-GB" sz="2000" dirty="0"/>
              <a:t>Trends in the EU</a:t>
            </a:r>
          </a:p>
        </p:txBody>
      </p:sp>
      <p:sp>
        <p:nvSpPr>
          <p:cNvPr id="3" name="Sous-titre 2"/>
          <p:cNvSpPr>
            <a:spLocks noGrp="1"/>
          </p:cNvSpPr>
          <p:nvPr>
            <p:ph type="subTitle" idx="1"/>
          </p:nvPr>
        </p:nvSpPr>
        <p:spPr>
          <a:xfrm>
            <a:off x="2901189" y="5454225"/>
            <a:ext cx="5822522" cy="556937"/>
          </a:xfrm>
        </p:spPr>
        <p:txBody>
          <a:bodyPr>
            <a:noAutofit/>
          </a:bodyPr>
          <a:lstStyle/>
          <a:p>
            <a:r>
              <a:rPr lang="en-GB" sz="1200" dirty="0" err="1"/>
              <a:t>Deniz</a:t>
            </a:r>
            <a:r>
              <a:rPr lang="en-GB" sz="1200" dirty="0"/>
              <a:t> </a:t>
            </a:r>
            <a:r>
              <a:rPr lang="en-GB" sz="1200" dirty="0" err="1"/>
              <a:t>Erdem</a:t>
            </a:r>
            <a:r>
              <a:rPr lang="en-GB" sz="1200" dirty="0"/>
              <a:t>, </a:t>
            </a:r>
            <a:r>
              <a:rPr lang="en-GB" sz="1200" b="0" i="1" dirty="0"/>
              <a:t>ACER/CEER Monitoring WS Co-Chair </a:t>
            </a:r>
          </a:p>
          <a:p>
            <a:r>
              <a:rPr lang="en-GB" sz="1200" dirty="0"/>
              <a:t>Jana </a:t>
            </a:r>
            <a:r>
              <a:rPr lang="en-GB" sz="1200" dirty="0" err="1"/>
              <a:t>Haasov</a:t>
            </a:r>
            <a:r>
              <a:rPr lang="cs-CZ" sz="1200" dirty="0"/>
              <a:t>á</a:t>
            </a:r>
            <a:r>
              <a:rPr lang="en-GB" sz="1200" dirty="0"/>
              <a:t>, </a:t>
            </a:r>
            <a:r>
              <a:rPr lang="en-GB" sz="1200" b="0" i="1" dirty="0"/>
              <a:t>CEER Innovations and Retail Markets WS and CRM WG Co-Chair </a:t>
            </a:r>
          </a:p>
          <a:p>
            <a:endParaRPr lang="en-GB" sz="1200" dirty="0"/>
          </a:p>
          <a:p>
            <a:endParaRPr lang="en-GB" sz="1200" dirty="0"/>
          </a:p>
        </p:txBody>
      </p:sp>
      <p:sp>
        <p:nvSpPr>
          <p:cNvPr id="4" name="Rechteck 3"/>
          <p:cNvSpPr/>
          <p:nvPr/>
        </p:nvSpPr>
        <p:spPr>
          <a:xfrm>
            <a:off x="2952328" y="6312949"/>
            <a:ext cx="6516216" cy="307777"/>
          </a:xfrm>
          <a:prstGeom prst="rect">
            <a:avLst/>
          </a:prstGeom>
        </p:spPr>
        <p:txBody>
          <a:bodyPr wrap="square">
            <a:spAutoFit/>
          </a:bodyPr>
          <a:lstStyle/>
          <a:p>
            <a:r>
              <a:rPr lang="en-US" sz="1400" dirty="0">
                <a:effectLst>
                  <a:outerShdw blurRad="38100" dist="38100" dir="2700000" algn="tl">
                    <a:srgbClr val="000000">
                      <a:alpha val="43137"/>
                    </a:srgbClr>
                  </a:outerShdw>
                </a:effectLst>
              </a:rPr>
              <a:t>3</a:t>
            </a:r>
            <a:r>
              <a:rPr lang="en-US" sz="1400" baseline="30000" dirty="0">
                <a:effectLst>
                  <a:outerShdw blurRad="38100" dist="38100" dir="2700000" algn="tl">
                    <a:srgbClr val="000000">
                      <a:alpha val="43137"/>
                    </a:srgbClr>
                  </a:outerShdw>
                </a:effectLst>
              </a:rPr>
              <a:t>rd</a:t>
            </a:r>
            <a:r>
              <a:rPr lang="en-US" sz="1400" dirty="0">
                <a:effectLst>
                  <a:outerShdw blurRad="38100" dist="38100" dir="2700000" algn="tl">
                    <a:srgbClr val="000000">
                      <a:alpha val="43137"/>
                    </a:srgbClr>
                  </a:outerShdw>
                </a:effectLst>
              </a:rPr>
              <a:t> Trilateral CEER-ECRB-MEDREG Workshop, 26.05.2021</a:t>
            </a:r>
            <a:endParaRPr lang="de-DE" sz="1400" dirty="0">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Content: Selected trends in Europe</a:t>
            </a:r>
          </a:p>
        </p:txBody>
      </p:sp>
      <p:sp>
        <p:nvSpPr>
          <p:cNvPr id="3" name="Espace réservé du contenu 2"/>
          <p:cNvSpPr>
            <a:spLocks noGrp="1"/>
          </p:cNvSpPr>
          <p:nvPr>
            <p:ph idx="1"/>
          </p:nvPr>
        </p:nvSpPr>
        <p:spPr/>
        <p:txBody>
          <a:bodyPr>
            <a:normAutofit/>
          </a:bodyPr>
          <a:lstStyle/>
          <a:p>
            <a:pPr lvl="1"/>
            <a:r>
              <a:rPr lang="en-GB" dirty="0"/>
              <a:t>Introduction: ACER and CEER activities regarding retail markets</a:t>
            </a:r>
          </a:p>
          <a:p>
            <a:pPr lvl="1"/>
            <a:endParaRPr lang="en-GB" dirty="0"/>
          </a:p>
          <a:p>
            <a:pPr lvl="1"/>
            <a:r>
              <a:rPr lang="en-GB" dirty="0"/>
              <a:t>Prices developments in 2019: How much do consumers pay?</a:t>
            </a:r>
          </a:p>
          <a:p>
            <a:pPr lvl="1"/>
            <a:r>
              <a:rPr lang="en-GB" dirty="0"/>
              <a:t>Market structure and activities on EU retail markets </a:t>
            </a:r>
          </a:p>
          <a:p>
            <a:pPr lvl="1"/>
            <a:r>
              <a:rPr lang="en-GB" dirty="0"/>
              <a:t>Switching rates and available offer types</a:t>
            </a:r>
            <a:endParaRPr lang="cs-CZ" dirty="0"/>
          </a:p>
          <a:p>
            <a:pPr lvl="1"/>
            <a:r>
              <a:rPr lang="en-US" dirty="0"/>
              <a:t>Innovative Business Models and Consumer Protection Challenges</a:t>
            </a:r>
          </a:p>
          <a:p>
            <a:pPr lvl="1"/>
            <a:endParaRPr lang="en-GB" dirty="0"/>
          </a:p>
          <a:p>
            <a:pPr marL="914376" lvl="1" indent="-457200">
              <a:buFont typeface="+mj-lt"/>
              <a:buAutoNum type="arabicPeriod"/>
            </a:pPr>
            <a:endParaRPr lang="en-GB" dirty="0"/>
          </a:p>
          <a:p>
            <a:pPr lvl="1"/>
            <a:endParaRPr lang="en-GB" dirty="0"/>
          </a:p>
        </p:txBody>
      </p:sp>
      <p:sp>
        <p:nvSpPr>
          <p:cNvPr id="6" name="Foliennummernplatzhalter 5"/>
          <p:cNvSpPr>
            <a:spLocks noGrp="1"/>
          </p:cNvSpPr>
          <p:nvPr>
            <p:ph type="sldNum" sz="quarter" idx="12"/>
          </p:nvPr>
        </p:nvSpPr>
        <p:spPr/>
        <p:txBody>
          <a:bodyPr/>
          <a:lstStyle/>
          <a:p>
            <a:fld id="{FE7B0D33-A76D-4554-83C3-3FE932C967D8}" type="slidenum">
              <a:rPr lang="fr-FR" smtClean="0"/>
              <a:t>2</a:t>
            </a:fld>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1800" dirty="0"/>
              <a:t>Prices developments in 2019: How much do consumers pay?</a:t>
            </a:r>
            <a:endParaRPr lang="de-DE" sz="1800" dirty="0"/>
          </a:p>
        </p:txBody>
      </p:sp>
      <p:sp>
        <p:nvSpPr>
          <p:cNvPr id="4" name="Foliennummernplatzhalter 3"/>
          <p:cNvSpPr>
            <a:spLocks noGrp="1"/>
          </p:cNvSpPr>
          <p:nvPr>
            <p:ph type="sldNum" sz="quarter" idx="12"/>
          </p:nvPr>
        </p:nvSpPr>
        <p:spPr/>
        <p:txBody>
          <a:bodyPr/>
          <a:lstStyle/>
          <a:p>
            <a:fld id="{FE7B0D33-A76D-4554-83C3-3FE932C967D8}" type="slidenum">
              <a:rPr lang="fr-FR" smtClean="0"/>
              <a:t>3</a:t>
            </a:fld>
            <a:endParaRPr lang="fr-FR" dirty="0"/>
          </a:p>
        </p:txBody>
      </p:sp>
      <p:pic>
        <p:nvPicPr>
          <p:cNvPr id="8" name="Grafik 7"/>
          <p:cNvPicPr>
            <a:picLocks noChangeAspect="1"/>
          </p:cNvPicPr>
          <p:nvPr/>
        </p:nvPicPr>
        <p:blipFill rotWithShape="1">
          <a:blip r:embed="rId3"/>
          <a:srcRect l="25982" t="35857" r="28344" b="36500"/>
          <a:stretch/>
        </p:blipFill>
        <p:spPr>
          <a:xfrm>
            <a:off x="2411760" y="1443196"/>
            <a:ext cx="6156176" cy="2282031"/>
          </a:xfrm>
          <a:prstGeom prst="rect">
            <a:avLst/>
          </a:prstGeom>
        </p:spPr>
      </p:pic>
      <p:pic>
        <p:nvPicPr>
          <p:cNvPr id="9" name="Grafik 8"/>
          <p:cNvPicPr>
            <a:picLocks noChangeAspect="1"/>
          </p:cNvPicPr>
          <p:nvPr/>
        </p:nvPicPr>
        <p:blipFill rotWithShape="1">
          <a:blip r:embed="rId4"/>
          <a:srcRect l="26376" t="44214" r="27162" b="28143"/>
          <a:stretch/>
        </p:blipFill>
        <p:spPr>
          <a:xfrm>
            <a:off x="2321496" y="3833287"/>
            <a:ext cx="6480720" cy="2361618"/>
          </a:xfrm>
          <a:prstGeom prst="rect">
            <a:avLst/>
          </a:prstGeom>
        </p:spPr>
      </p:pic>
      <p:pic>
        <p:nvPicPr>
          <p:cNvPr id="10" name="Grafi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981" y="1052736"/>
            <a:ext cx="1267545" cy="1787031"/>
          </a:xfrm>
          <a:prstGeom prst="rect">
            <a:avLst/>
          </a:prstGeom>
        </p:spPr>
      </p:pic>
      <p:pic>
        <p:nvPicPr>
          <p:cNvPr id="11" name="Grafik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6883" y="1675281"/>
            <a:ext cx="1468760" cy="2037395"/>
          </a:xfrm>
          <a:prstGeom prst="rect">
            <a:avLst/>
          </a:prstGeom>
        </p:spPr>
      </p:pic>
      <p:pic>
        <p:nvPicPr>
          <p:cNvPr id="6" name="Grafik 5"/>
          <p:cNvPicPr>
            <a:picLocks noChangeAspect="1"/>
          </p:cNvPicPr>
          <p:nvPr/>
        </p:nvPicPr>
        <p:blipFill rotWithShape="1">
          <a:blip r:embed="rId7"/>
          <a:srcRect l="33076" t="19928" r="34244" b="4215"/>
          <a:stretch/>
        </p:blipFill>
        <p:spPr>
          <a:xfrm>
            <a:off x="669715" y="2866060"/>
            <a:ext cx="1419622" cy="2018258"/>
          </a:xfrm>
          <a:prstGeom prst="rect">
            <a:avLst/>
          </a:prstGeom>
        </p:spPr>
      </p:pic>
    </p:spTree>
    <p:extLst>
      <p:ext uri="{BB962C8B-B14F-4D97-AF65-F5344CB8AC3E}">
        <p14:creationId xmlns:p14="http://schemas.microsoft.com/office/powerpoint/2010/main" val="3106271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2000" dirty="0"/>
              <a:t>Structures and activities on EU retail markets</a:t>
            </a:r>
          </a:p>
        </p:txBody>
      </p:sp>
      <p:sp>
        <p:nvSpPr>
          <p:cNvPr id="3" name="Inhaltsplatzhalter 2"/>
          <p:cNvSpPr>
            <a:spLocks noGrp="1"/>
          </p:cNvSpPr>
          <p:nvPr>
            <p:ph idx="1"/>
          </p:nvPr>
        </p:nvSpPr>
        <p:spPr>
          <a:xfrm>
            <a:off x="457200" y="1600200"/>
            <a:ext cx="8229600" cy="2044823"/>
          </a:xfrm>
        </p:spPr>
        <p:txBody>
          <a:bodyPr>
            <a:normAutofit/>
          </a:bodyPr>
          <a:lstStyle/>
          <a:p>
            <a:r>
              <a:rPr lang="en-US" sz="1600" dirty="0"/>
              <a:t>EU average number of nationwide suppliers increased in 2019, however there are still major differences among MS. </a:t>
            </a:r>
          </a:p>
          <a:p>
            <a:endParaRPr lang="en-US" sz="1600" dirty="0"/>
          </a:p>
          <a:p>
            <a:r>
              <a:rPr lang="en-US" sz="1600" dirty="0"/>
              <a:t>Market concentration levels improves too slowly, Electricity Markets are performing better than Gas Markets; </a:t>
            </a:r>
            <a:r>
              <a:rPr lang="en-US" sz="1600" dirty="0" err="1"/>
              <a:t>nHH</a:t>
            </a:r>
            <a:r>
              <a:rPr lang="en-US" sz="1600" dirty="0"/>
              <a:t> better than HH</a:t>
            </a:r>
          </a:p>
          <a:p>
            <a:endParaRPr lang="en-US" sz="1600" dirty="0"/>
          </a:p>
          <a:p>
            <a:r>
              <a:rPr lang="en-US" sz="1600" dirty="0"/>
              <a:t>MSs continue to choose different paths towards the </a:t>
            </a:r>
            <a:r>
              <a:rPr lang="en-US" sz="1600" dirty="0" err="1"/>
              <a:t>liberalisation</a:t>
            </a:r>
            <a:r>
              <a:rPr lang="en-US" sz="1600" dirty="0"/>
              <a:t> of the retail markets.</a:t>
            </a:r>
          </a:p>
        </p:txBody>
      </p:sp>
      <p:pic>
        <p:nvPicPr>
          <p:cNvPr id="9" name="Image 109"/>
          <p:cNvPicPr/>
          <p:nvPr/>
        </p:nvPicPr>
        <p:blipFill>
          <a:blip r:embed="rId3">
            <a:extLst>
              <a:ext uri="{28A0092B-C50C-407E-A947-70E740481C1C}">
                <a14:useLocalDpi xmlns:a14="http://schemas.microsoft.com/office/drawing/2010/main" val="0"/>
              </a:ext>
            </a:extLst>
          </a:blip>
          <a:srcRect/>
          <a:stretch>
            <a:fillRect/>
          </a:stretch>
        </p:blipFill>
        <p:spPr bwMode="auto">
          <a:xfrm>
            <a:off x="3131840" y="3334498"/>
            <a:ext cx="5426075" cy="2734945"/>
          </a:xfrm>
          <a:prstGeom prst="rect">
            <a:avLst/>
          </a:prstGeom>
          <a:noFill/>
        </p:spPr>
      </p:pic>
      <p:sp>
        <p:nvSpPr>
          <p:cNvPr id="10" name="Rechteck 9"/>
          <p:cNvSpPr/>
          <p:nvPr/>
        </p:nvSpPr>
        <p:spPr>
          <a:xfrm>
            <a:off x="513884" y="3562271"/>
            <a:ext cx="2617956" cy="1569660"/>
          </a:xfrm>
          <a:prstGeom prst="rect">
            <a:avLst/>
          </a:prstGeom>
        </p:spPr>
        <p:txBody>
          <a:bodyPr wrap="square">
            <a:spAutoFit/>
          </a:bodyPr>
          <a:lstStyle/>
          <a:p>
            <a:pPr marL="285750" indent="-285750">
              <a:buFont typeface="Arial" panose="020B0604020202020204" pitchFamily="34" charset="0"/>
              <a:buChar char="•"/>
            </a:pPr>
            <a:r>
              <a:rPr lang="en-US" sz="1600" i="1" dirty="0"/>
              <a:t>16 MS in electricity (out of 28) and 16 MS in gas (out of 26) have some form of price intervention for households</a:t>
            </a:r>
          </a:p>
        </p:txBody>
      </p:sp>
      <p:sp>
        <p:nvSpPr>
          <p:cNvPr id="6" name="Foliennummernplatzhalter 5"/>
          <p:cNvSpPr>
            <a:spLocks noGrp="1"/>
          </p:cNvSpPr>
          <p:nvPr>
            <p:ph type="sldNum" sz="quarter" idx="12"/>
          </p:nvPr>
        </p:nvSpPr>
        <p:spPr/>
        <p:txBody>
          <a:bodyPr/>
          <a:lstStyle/>
          <a:p>
            <a:fld id="{FE7B0D33-A76D-4554-83C3-3FE932C967D8}" type="slidenum">
              <a:rPr lang="fr-FR" smtClean="0"/>
              <a:t>4</a:t>
            </a:fld>
            <a:endParaRPr lang="fr-FR" dirty="0"/>
          </a:p>
        </p:txBody>
      </p:sp>
    </p:spTree>
    <p:extLst>
      <p:ext uri="{BB962C8B-B14F-4D97-AF65-F5344CB8AC3E}">
        <p14:creationId xmlns:p14="http://schemas.microsoft.com/office/powerpoint/2010/main" val="665463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Switching</a:t>
            </a:r>
            <a:r>
              <a:rPr lang="de-DE" dirty="0"/>
              <a:t> </a:t>
            </a:r>
            <a:r>
              <a:rPr lang="de-DE" dirty="0" err="1"/>
              <a:t>rates</a:t>
            </a:r>
            <a:r>
              <a:rPr lang="de-DE" dirty="0"/>
              <a:t> and </a:t>
            </a:r>
            <a:r>
              <a:rPr lang="de-DE" dirty="0" err="1"/>
              <a:t>offers</a:t>
            </a:r>
            <a:endParaRPr lang="de-DE" dirty="0"/>
          </a:p>
        </p:txBody>
      </p:sp>
      <p:sp>
        <p:nvSpPr>
          <p:cNvPr id="3" name="Inhaltsplatzhalter 2"/>
          <p:cNvSpPr>
            <a:spLocks noGrp="1"/>
          </p:cNvSpPr>
          <p:nvPr>
            <p:ph idx="1"/>
          </p:nvPr>
        </p:nvSpPr>
        <p:spPr>
          <a:xfrm>
            <a:off x="251520" y="1497809"/>
            <a:ext cx="3970784" cy="4938712"/>
          </a:xfrm>
        </p:spPr>
        <p:txBody>
          <a:bodyPr/>
          <a:lstStyle/>
          <a:p>
            <a:endParaRPr lang="en-US" sz="1800" dirty="0"/>
          </a:p>
          <a:p>
            <a:r>
              <a:rPr lang="en-US" sz="1400" dirty="0"/>
              <a:t>Some MSs recorded very high ext. switching rates over the past years while the rates for the MS with regulated prices below costs are usually low</a:t>
            </a:r>
          </a:p>
          <a:p>
            <a:endParaRPr lang="en-US" sz="1400" dirty="0"/>
          </a:p>
          <a:p>
            <a:r>
              <a:rPr lang="en-US" sz="1400" dirty="0"/>
              <a:t>Highest external switching rates (of 20%) were recorded in GB, NO, and BE for electricity and in NL, BE  and GB for gas markets.</a:t>
            </a:r>
          </a:p>
          <a:p>
            <a:endParaRPr lang="en-US" sz="1400" dirty="0"/>
          </a:p>
          <a:p>
            <a:r>
              <a:rPr lang="en-US" sz="1400" dirty="0"/>
              <a:t>Compared to household consumers, switching rates of non-households are usually higher</a:t>
            </a:r>
          </a:p>
          <a:p>
            <a:endParaRPr lang="de-DE" dirty="0"/>
          </a:p>
        </p:txBody>
      </p:sp>
      <p:pic>
        <p:nvPicPr>
          <p:cNvPr id="6" name="Grafik 5"/>
          <p:cNvPicPr>
            <a:picLocks noChangeAspect="1"/>
          </p:cNvPicPr>
          <p:nvPr/>
        </p:nvPicPr>
        <p:blipFill rotWithShape="1">
          <a:blip r:embed="rId3"/>
          <a:srcRect l="22832" t="22291" r="40944" b="18500"/>
          <a:stretch/>
        </p:blipFill>
        <p:spPr>
          <a:xfrm>
            <a:off x="4268287" y="1124744"/>
            <a:ext cx="4875713" cy="4881181"/>
          </a:xfrm>
          <a:prstGeom prst="rect">
            <a:avLst/>
          </a:prstGeom>
        </p:spPr>
      </p:pic>
      <p:sp>
        <p:nvSpPr>
          <p:cNvPr id="7" name="Foliennummernplatzhalter 6"/>
          <p:cNvSpPr>
            <a:spLocks noGrp="1"/>
          </p:cNvSpPr>
          <p:nvPr>
            <p:ph type="sldNum" sz="quarter" idx="12"/>
          </p:nvPr>
        </p:nvSpPr>
        <p:spPr/>
        <p:txBody>
          <a:bodyPr/>
          <a:lstStyle/>
          <a:p>
            <a:fld id="{FE7B0D33-A76D-4554-83C3-3FE932C967D8}" type="slidenum">
              <a:rPr lang="fr-FR" smtClean="0"/>
              <a:t>5</a:t>
            </a:fld>
            <a:endParaRPr lang="fr-FR" dirty="0"/>
          </a:p>
        </p:txBody>
      </p:sp>
      <p:pic>
        <p:nvPicPr>
          <p:cNvPr id="8" name="Grafik 7"/>
          <p:cNvPicPr>
            <a:picLocks noChangeAspect="1"/>
          </p:cNvPicPr>
          <p:nvPr/>
        </p:nvPicPr>
        <p:blipFill rotWithShape="1">
          <a:blip r:embed="rId4"/>
          <a:srcRect l="35432" t="23001" r="24406" b="15929"/>
          <a:stretch/>
        </p:blipFill>
        <p:spPr>
          <a:xfrm>
            <a:off x="4268287" y="1285080"/>
            <a:ext cx="4896544" cy="4560507"/>
          </a:xfrm>
          <a:prstGeom prst="rect">
            <a:avLst/>
          </a:prstGeom>
        </p:spPr>
      </p:pic>
    </p:spTree>
    <p:extLst>
      <p:ext uri="{BB962C8B-B14F-4D97-AF65-F5344CB8AC3E}">
        <p14:creationId xmlns:p14="http://schemas.microsoft.com/office/powerpoint/2010/main" val="34623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Innovative Business Models and Consumer Protection Challenges</a:t>
            </a:r>
          </a:p>
        </p:txBody>
      </p:sp>
      <p:sp>
        <p:nvSpPr>
          <p:cNvPr id="3" name="Inhaltsplatzhalter 2"/>
          <p:cNvSpPr>
            <a:spLocks noGrp="1"/>
          </p:cNvSpPr>
          <p:nvPr>
            <p:ph idx="1"/>
          </p:nvPr>
        </p:nvSpPr>
        <p:spPr>
          <a:xfrm>
            <a:off x="251520" y="1497809"/>
            <a:ext cx="8435280" cy="4938712"/>
          </a:xfrm>
        </p:spPr>
        <p:txBody>
          <a:bodyPr>
            <a:normAutofit/>
          </a:bodyPr>
          <a:lstStyle/>
          <a:p>
            <a:pPr algn="just"/>
            <a:r>
              <a:rPr lang="en-GB" sz="2000" dirty="0"/>
              <a:t>Publication of the report is foreseen in July</a:t>
            </a:r>
          </a:p>
          <a:p>
            <a:pPr algn="just"/>
            <a:r>
              <a:rPr lang="en-GB" sz="2000" u="sng" dirty="0"/>
              <a:t>Phase I: Consultancy CEPA </a:t>
            </a:r>
          </a:p>
          <a:p>
            <a:pPr marL="50623" indent="0" algn="just">
              <a:buNone/>
            </a:pPr>
            <a:r>
              <a:rPr lang="en-GB" sz="2000" dirty="0"/>
              <a:t>      Case studies on:</a:t>
            </a:r>
          </a:p>
          <a:p>
            <a:pPr lvl="1" algn="just">
              <a:buFont typeface="Wingdings" panose="05000000000000000000" pitchFamily="2" charset="2"/>
              <a:buChar char="ü"/>
            </a:pPr>
            <a:r>
              <a:rPr lang="en-GB" sz="1800" dirty="0"/>
              <a:t>Peer-to Peer Facilitators</a:t>
            </a:r>
          </a:p>
          <a:p>
            <a:pPr lvl="1" algn="just">
              <a:buFont typeface="Wingdings" panose="05000000000000000000" pitchFamily="2" charset="2"/>
              <a:buChar char="ü"/>
            </a:pPr>
            <a:r>
              <a:rPr lang="en-GB" sz="1800" dirty="0"/>
              <a:t>Engagement Enablers</a:t>
            </a:r>
          </a:p>
          <a:p>
            <a:pPr lvl="1" algn="just">
              <a:buFont typeface="Wingdings" panose="05000000000000000000" pitchFamily="2" charset="2"/>
              <a:buChar char="ü"/>
            </a:pPr>
            <a:r>
              <a:rPr lang="en-GB" sz="1800" dirty="0"/>
              <a:t>Energy as a Service</a:t>
            </a:r>
          </a:p>
          <a:p>
            <a:pPr lvl="1" algn="just">
              <a:buFont typeface="Wingdings" panose="05000000000000000000" pitchFamily="2" charset="2"/>
              <a:buChar char="ü"/>
            </a:pPr>
            <a:r>
              <a:rPr lang="en-GB" sz="1800" dirty="0"/>
              <a:t>Network Optimisation</a:t>
            </a:r>
          </a:p>
          <a:p>
            <a:pPr lvl="1" algn="just">
              <a:buFont typeface="Wingdings" panose="05000000000000000000" pitchFamily="2" charset="2"/>
              <a:buChar char="ü"/>
            </a:pPr>
            <a:r>
              <a:rPr lang="en-GB" sz="1800" dirty="0"/>
              <a:t>E-mobility</a:t>
            </a:r>
          </a:p>
          <a:p>
            <a:pPr marL="457176" lvl="1" indent="0" algn="just">
              <a:buNone/>
            </a:pPr>
            <a:endParaRPr lang="en-GB" sz="1800" dirty="0"/>
          </a:p>
          <a:p>
            <a:pPr algn="just"/>
            <a:r>
              <a:rPr lang="en-GB" sz="2000" u="sng" dirty="0"/>
              <a:t>Phase II: CEER Project team working on identified regulatory issues:</a:t>
            </a:r>
          </a:p>
          <a:p>
            <a:pPr lvl="1" algn="just">
              <a:buFont typeface="Wingdings" panose="05000000000000000000" pitchFamily="2" charset="2"/>
              <a:buChar char="Ø"/>
            </a:pPr>
            <a:r>
              <a:rPr lang="en-GB" b="1" dirty="0"/>
              <a:t>New entrant access</a:t>
            </a:r>
          </a:p>
          <a:p>
            <a:pPr lvl="1" algn="just">
              <a:buFont typeface="Wingdings" panose="05000000000000000000" pitchFamily="2" charset="2"/>
              <a:buChar char="Ø"/>
            </a:pPr>
            <a:r>
              <a:rPr lang="en-GB" b="1" dirty="0"/>
              <a:t>Consumer choice and the Principal-Agent problem</a:t>
            </a:r>
          </a:p>
          <a:p>
            <a:pPr lvl="1" algn="just">
              <a:buFont typeface="Wingdings" panose="05000000000000000000" pitchFamily="2" charset="2"/>
              <a:buChar char="Ø"/>
            </a:pPr>
            <a:r>
              <a:rPr lang="en-GB" b="1" dirty="0"/>
              <a:t>Self-consumption</a:t>
            </a:r>
          </a:p>
          <a:p>
            <a:pPr lvl="1" algn="just">
              <a:buFont typeface="Wingdings" panose="05000000000000000000" pitchFamily="2" charset="2"/>
              <a:buChar char="Ø"/>
            </a:pPr>
            <a:r>
              <a:rPr lang="en-GB" b="1" dirty="0"/>
              <a:t>Data access and protection</a:t>
            </a:r>
          </a:p>
          <a:p>
            <a:pPr algn="just"/>
            <a:endParaRPr lang="en-GB" sz="2000" dirty="0"/>
          </a:p>
        </p:txBody>
      </p:sp>
      <p:sp>
        <p:nvSpPr>
          <p:cNvPr id="7" name="Foliennummernplatzhalter 6"/>
          <p:cNvSpPr>
            <a:spLocks noGrp="1"/>
          </p:cNvSpPr>
          <p:nvPr>
            <p:ph type="sldNum" sz="quarter" idx="12"/>
          </p:nvPr>
        </p:nvSpPr>
        <p:spPr/>
        <p:txBody>
          <a:bodyPr/>
          <a:lstStyle/>
          <a:p>
            <a:fld id="{FE7B0D33-A76D-4554-83C3-3FE932C967D8}" type="slidenum">
              <a:rPr lang="fr-FR" smtClean="0"/>
              <a:t>6</a:t>
            </a:fld>
            <a:endParaRPr lang="fr-FR" dirty="0"/>
          </a:p>
        </p:txBody>
      </p:sp>
    </p:spTree>
    <p:extLst>
      <p:ext uri="{BB962C8B-B14F-4D97-AF65-F5344CB8AC3E}">
        <p14:creationId xmlns:p14="http://schemas.microsoft.com/office/powerpoint/2010/main" val="1500592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Innovative Business Models and Consumer Protection Challenges </a:t>
            </a:r>
            <a:br>
              <a:rPr lang="en-US" dirty="0"/>
            </a:br>
            <a:r>
              <a:rPr lang="en-US" dirty="0"/>
              <a:t>– preliminary conclusions</a:t>
            </a:r>
          </a:p>
        </p:txBody>
      </p:sp>
      <p:sp>
        <p:nvSpPr>
          <p:cNvPr id="3" name="Inhaltsplatzhalter 2"/>
          <p:cNvSpPr>
            <a:spLocks noGrp="1"/>
          </p:cNvSpPr>
          <p:nvPr>
            <p:ph idx="1"/>
          </p:nvPr>
        </p:nvSpPr>
        <p:spPr>
          <a:xfrm>
            <a:off x="981700" y="1477495"/>
            <a:ext cx="7705100" cy="4938712"/>
          </a:xfrm>
        </p:spPr>
        <p:txBody>
          <a:bodyPr>
            <a:normAutofit fontScale="92500" lnSpcReduction="20000"/>
          </a:bodyPr>
          <a:lstStyle/>
          <a:p>
            <a:pPr marL="50623" indent="0" algn="just">
              <a:buNone/>
            </a:pPr>
            <a:r>
              <a:rPr lang="en-GB" sz="2000" u="sng" dirty="0"/>
              <a:t>New entrant access</a:t>
            </a:r>
          </a:p>
          <a:p>
            <a:pPr algn="just"/>
            <a:r>
              <a:rPr lang="en-GB" sz="2000" dirty="0"/>
              <a:t>Ensure fair data access to every stakeholder</a:t>
            </a:r>
          </a:p>
          <a:p>
            <a:pPr algn="just"/>
            <a:r>
              <a:rPr lang="en-GB" sz="2000" dirty="0"/>
              <a:t>Encourage interoperability between equipment</a:t>
            </a:r>
          </a:p>
          <a:p>
            <a:pPr algn="just"/>
            <a:r>
              <a:rPr lang="en-GB" sz="2000" dirty="0"/>
              <a:t>Simplify market rules to enable small-scaled asset to participate</a:t>
            </a:r>
          </a:p>
          <a:p>
            <a:pPr algn="just"/>
            <a:endParaRPr lang="en-GB" sz="2000" dirty="0"/>
          </a:p>
          <a:p>
            <a:pPr marL="50623" indent="0" algn="just">
              <a:buNone/>
            </a:pPr>
            <a:r>
              <a:rPr lang="en-GB" sz="2000" u="sng" dirty="0"/>
              <a:t>Consumer choice and the Principal-Agent problem</a:t>
            </a:r>
          </a:p>
          <a:p>
            <a:pPr algn="just"/>
            <a:r>
              <a:rPr lang="en-GB" sz="2000" dirty="0"/>
              <a:t>Consumer captivity</a:t>
            </a:r>
          </a:p>
          <a:p>
            <a:pPr algn="just"/>
            <a:r>
              <a:rPr lang="en-GB" sz="2000" dirty="0"/>
              <a:t>Inequality due to differences in consumer skills and financial means</a:t>
            </a:r>
          </a:p>
          <a:p>
            <a:pPr algn="just"/>
            <a:r>
              <a:rPr lang="en-GB" sz="2000" dirty="0"/>
              <a:t>Adequate regulation of agents</a:t>
            </a:r>
          </a:p>
          <a:p>
            <a:pPr algn="just"/>
            <a:endParaRPr lang="en-GB" sz="2000" dirty="0"/>
          </a:p>
          <a:p>
            <a:pPr marL="50623" indent="0" algn="just">
              <a:buNone/>
            </a:pPr>
            <a:r>
              <a:rPr lang="en-GB" sz="2000" u="sng" dirty="0"/>
              <a:t>Self-consumption</a:t>
            </a:r>
          </a:p>
          <a:p>
            <a:pPr algn="just"/>
            <a:r>
              <a:rPr lang="en-GB" sz="2000" dirty="0"/>
              <a:t>Integration into balancing rules</a:t>
            </a:r>
          </a:p>
          <a:p>
            <a:pPr algn="just"/>
            <a:r>
              <a:rPr lang="en-GB" sz="2000" dirty="0"/>
              <a:t>Adaptation of retail market monitoring</a:t>
            </a:r>
          </a:p>
          <a:p>
            <a:pPr algn="just"/>
            <a:r>
              <a:rPr lang="en-GB" sz="2000" dirty="0"/>
              <a:t>Define responsibility of sharing of production amongst collective self-consumers</a:t>
            </a:r>
          </a:p>
          <a:p>
            <a:pPr algn="just"/>
            <a:endParaRPr lang="en-GB" sz="2000" dirty="0"/>
          </a:p>
          <a:p>
            <a:pPr marL="50623" indent="0" algn="just">
              <a:buNone/>
            </a:pPr>
            <a:r>
              <a:rPr lang="en-GB" sz="2000" u="sng" dirty="0"/>
              <a:t>Data access and protection</a:t>
            </a:r>
          </a:p>
          <a:p>
            <a:pPr algn="just"/>
            <a:r>
              <a:rPr lang="en-GB" sz="2000" dirty="0"/>
              <a:t>Ensure cybersecurity remains a key priority</a:t>
            </a:r>
          </a:p>
          <a:p>
            <a:pPr algn="just"/>
            <a:r>
              <a:rPr lang="en-GB" sz="2000" dirty="0"/>
              <a:t>Further empowerment and customization to fit the type of consumer</a:t>
            </a:r>
          </a:p>
          <a:p>
            <a:pPr algn="just"/>
            <a:r>
              <a:rPr lang="en-GB" sz="2000" dirty="0"/>
              <a:t>Close oversight cooperation with regulators from other sectors</a:t>
            </a:r>
          </a:p>
          <a:p>
            <a:pPr marL="50623" indent="0" algn="just">
              <a:buNone/>
            </a:pPr>
            <a:endParaRPr lang="en-GB" sz="2000" u="sng" dirty="0"/>
          </a:p>
        </p:txBody>
      </p:sp>
      <p:sp>
        <p:nvSpPr>
          <p:cNvPr id="7" name="Foliennummernplatzhalter 6"/>
          <p:cNvSpPr>
            <a:spLocks noGrp="1"/>
          </p:cNvSpPr>
          <p:nvPr>
            <p:ph type="sldNum" sz="quarter" idx="12"/>
          </p:nvPr>
        </p:nvSpPr>
        <p:spPr/>
        <p:txBody>
          <a:bodyPr/>
          <a:lstStyle/>
          <a:p>
            <a:fld id="{FE7B0D33-A76D-4554-83C3-3FE932C967D8}" type="slidenum">
              <a:rPr lang="fr-FR" smtClean="0"/>
              <a:t>7</a:t>
            </a:fld>
            <a:endParaRPr lang="fr-FR" dirty="0"/>
          </a:p>
        </p:txBody>
      </p:sp>
      <p:pic>
        <p:nvPicPr>
          <p:cNvPr id="9" name="Obrázek 8">
            <a:extLst>
              <a:ext uri="{FF2B5EF4-FFF2-40B4-BE49-F238E27FC236}">
                <a16:creationId xmlns:a16="http://schemas.microsoft.com/office/drawing/2014/main" id="{34E55F9A-4FC2-4B4C-8E6C-70829BAF456A}"/>
              </a:ext>
            </a:extLst>
          </p:cNvPr>
          <p:cNvPicPr>
            <a:picLocks noChangeAspect="1"/>
          </p:cNvPicPr>
          <p:nvPr/>
        </p:nvPicPr>
        <p:blipFill>
          <a:blip r:embed="rId3"/>
          <a:stretch>
            <a:fillRect/>
          </a:stretch>
        </p:blipFill>
        <p:spPr>
          <a:xfrm>
            <a:off x="-46086" y="1477495"/>
            <a:ext cx="871385" cy="871385"/>
          </a:xfrm>
          <a:prstGeom prst="rect">
            <a:avLst/>
          </a:prstGeom>
        </p:spPr>
      </p:pic>
      <p:pic>
        <p:nvPicPr>
          <p:cNvPr id="10" name="Obrázek 9">
            <a:extLst>
              <a:ext uri="{FF2B5EF4-FFF2-40B4-BE49-F238E27FC236}">
                <a16:creationId xmlns:a16="http://schemas.microsoft.com/office/drawing/2014/main" id="{719362C2-F831-46B2-AE5B-D977B496A16F}"/>
              </a:ext>
            </a:extLst>
          </p:cNvPr>
          <p:cNvPicPr>
            <a:picLocks noChangeAspect="1"/>
          </p:cNvPicPr>
          <p:nvPr/>
        </p:nvPicPr>
        <p:blipFill>
          <a:blip r:embed="rId4"/>
          <a:stretch>
            <a:fillRect/>
          </a:stretch>
        </p:blipFill>
        <p:spPr>
          <a:xfrm>
            <a:off x="94705" y="2686175"/>
            <a:ext cx="871385" cy="871385"/>
          </a:xfrm>
          <a:prstGeom prst="rect">
            <a:avLst/>
          </a:prstGeom>
        </p:spPr>
      </p:pic>
      <p:pic>
        <p:nvPicPr>
          <p:cNvPr id="11" name="Obrázek 10">
            <a:extLst>
              <a:ext uri="{FF2B5EF4-FFF2-40B4-BE49-F238E27FC236}">
                <a16:creationId xmlns:a16="http://schemas.microsoft.com/office/drawing/2014/main" id="{FDAB0B4F-4EBE-4DE0-A7C1-3B2E8930906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705" y="3894855"/>
            <a:ext cx="870077" cy="871385"/>
          </a:xfrm>
          <a:prstGeom prst="rect">
            <a:avLst/>
          </a:prstGeom>
          <a:noFill/>
          <a:ln>
            <a:noFill/>
          </a:ln>
        </p:spPr>
      </p:pic>
      <p:pic>
        <p:nvPicPr>
          <p:cNvPr id="12" name="Obrázek 11">
            <a:extLst>
              <a:ext uri="{FF2B5EF4-FFF2-40B4-BE49-F238E27FC236}">
                <a16:creationId xmlns:a16="http://schemas.microsoft.com/office/drawing/2014/main" id="{3B96133A-BF6C-40C9-B968-74CE86DFC5BF}"/>
              </a:ext>
            </a:extLst>
          </p:cNvPr>
          <p:cNvPicPr>
            <a:picLocks noChangeAspect="1"/>
          </p:cNvPicPr>
          <p:nvPr/>
        </p:nvPicPr>
        <p:blipFill>
          <a:blip r:embed="rId6"/>
          <a:stretch>
            <a:fillRect/>
          </a:stretch>
        </p:blipFill>
        <p:spPr>
          <a:xfrm>
            <a:off x="146275" y="5103535"/>
            <a:ext cx="871385" cy="871385"/>
          </a:xfrm>
          <a:prstGeom prst="rect">
            <a:avLst/>
          </a:prstGeom>
        </p:spPr>
      </p:pic>
    </p:spTree>
    <p:extLst>
      <p:ext uri="{BB962C8B-B14F-4D97-AF65-F5344CB8AC3E}">
        <p14:creationId xmlns:p14="http://schemas.microsoft.com/office/powerpoint/2010/main" val="3479200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3"/>
          <p:cNvPicPr>
            <a:picLocks noChangeAspect="1"/>
          </p:cNvPicPr>
          <p:nvPr/>
        </p:nvPicPr>
        <p:blipFill>
          <a:blip r:embed="rId2"/>
          <a:stretch>
            <a:fillRect/>
          </a:stretch>
        </p:blipFill>
        <p:spPr>
          <a:xfrm>
            <a:off x="744038" y="2277176"/>
            <a:ext cx="6127083" cy="2736003"/>
          </a:xfrm>
          <a:prstGeom prst="rect">
            <a:avLst/>
          </a:prstGeom>
          <a:noFill/>
          <a:ln>
            <a:noFill/>
          </a:ln>
        </p:spPr>
      </p:pic>
      <p:sp>
        <p:nvSpPr>
          <p:cNvPr id="3" name="Titre 4"/>
          <p:cNvSpPr txBox="1"/>
          <p:nvPr/>
        </p:nvSpPr>
        <p:spPr>
          <a:xfrm>
            <a:off x="611560" y="1196752"/>
            <a:ext cx="7834880" cy="975564"/>
          </a:xfrm>
          <a:prstGeom prst="rect">
            <a:avLst/>
          </a:prstGeom>
          <a:noFill/>
          <a:ln>
            <a:noFill/>
          </a:ln>
        </p:spPr>
        <p:txBody>
          <a:bodyPr vert="horz" wrap="square" lIns="91430" tIns="45720" rIns="91430" bIns="45720" anchor="ctr" anchorCtr="0" compatLnSpc="1"/>
          <a:lstStyle/>
          <a:p>
            <a:pPr defTabSz="914143">
              <a:defRPr sz="1800" b="0" i="0" u="none" strike="noStrike" kern="0" cap="none" spc="0" baseline="0">
                <a:solidFill>
                  <a:srgbClr val="000000"/>
                </a:solidFill>
                <a:uFillTx/>
              </a:defRPr>
            </a:pPr>
            <a:r>
              <a:rPr lang="en-GB" sz="4200" b="1" kern="0" dirty="0">
                <a:solidFill>
                  <a:srgbClr val="00457D"/>
                </a:solidFill>
                <a:latin typeface="Arial"/>
                <a:cs typeface="Arial"/>
              </a:rPr>
              <a:t>Thank you for your attention!</a:t>
            </a:r>
          </a:p>
        </p:txBody>
      </p:sp>
      <p:sp>
        <p:nvSpPr>
          <p:cNvPr id="5" name="Rectangle 6"/>
          <p:cNvSpPr/>
          <p:nvPr/>
        </p:nvSpPr>
        <p:spPr>
          <a:xfrm>
            <a:off x="5077261" y="5308467"/>
            <a:ext cx="3455179" cy="784829"/>
          </a:xfrm>
          <a:prstGeom prst="rect">
            <a:avLst/>
          </a:prstGeom>
          <a:noFill/>
          <a:ln>
            <a:noFill/>
            <a:prstDash val="solid"/>
          </a:ln>
        </p:spPr>
        <p:txBody>
          <a:bodyPr vert="horz" wrap="none" lIns="91440" tIns="45720" rIns="91440" bIns="45720" anchor="t" anchorCtr="0" compatLnSpc="1">
            <a:spAutoFit/>
          </a:bodyPr>
          <a:lstStyle/>
          <a:p>
            <a:pPr defTabSz="914354">
              <a:defRPr sz="1800" b="0" i="0" u="none" strike="noStrike" kern="0" cap="none" spc="0" baseline="0">
                <a:solidFill>
                  <a:srgbClr val="000000"/>
                </a:solidFill>
                <a:uFillTx/>
              </a:defRPr>
            </a:pPr>
            <a:r>
              <a:rPr lang="en-GB" sz="4500" dirty="0">
                <a:solidFill>
                  <a:srgbClr val="00457D"/>
                </a:solidFill>
                <a:latin typeface="Arial"/>
                <a:cs typeface="Arial"/>
                <a:hlinkClick r:id="rId3"/>
              </a:rPr>
              <a:t>www.ceer.eu</a:t>
            </a:r>
            <a:endParaRPr lang="en-GB" sz="4500" dirty="0">
              <a:solidFill>
                <a:srgbClr val="00457D"/>
              </a:solidFill>
              <a:latin typeface="Arial"/>
              <a:cs typeface="Arial"/>
            </a:endParaRPr>
          </a:p>
        </p:txBody>
      </p:sp>
      <p:sp>
        <p:nvSpPr>
          <p:cNvPr id="6" name="Foliennummernplatzhalter 5"/>
          <p:cNvSpPr>
            <a:spLocks noGrp="1"/>
          </p:cNvSpPr>
          <p:nvPr>
            <p:ph type="sldNum" sz="quarter" idx="12"/>
          </p:nvPr>
        </p:nvSpPr>
        <p:spPr/>
        <p:txBody>
          <a:bodyPr/>
          <a:lstStyle/>
          <a:p>
            <a:fld id="{FE7B0D33-A76D-4554-83C3-3FE932C967D8}" type="slidenum">
              <a:rPr lang="fr-FR" smtClean="0"/>
              <a:t>8</a:t>
            </a:fld>
            <a:endParaRPr lang="fr-FR" dirty="0"/>
          </a:p>
        </p:txBody>
      </p:sp>
    </p:spTree>
    <p:extLst>
      <p:ext uri="{BB962C8B-B14F-4D97-AF65-F5344CB8AC3E}">
        <p14:creationId xmlns:p14="http://schemas.microsoft.com/office/powerpoint/2010/main" val="1353985492"/>
      </p:ext>
    </p:extLst>
  </p:cSld>
  <p:clrMapOvr>
    <a:masterClrMapping/>
  </p:clrMapOvr>
</p:sld>
</file>

<file path=ppt/theme/theme1.xml><?xml version="1.0" encoding="utf-8"?>
<a:theme xmlns:a="http://schemas.openxmlformats.org/drawingml/2006/main" name="CEER_NEWtemplate">
  <a:themeElements>
    <a:clrScheme name="CEER GOOD">
      <a:dk1>
        <a:srgbClr val="00457D"/>
      </a:dk1>
      <a:lt1>
        <a:srgbClr val="FFFFFF"/>
      </a:lt1>
      <a:dk2>
        <a:srgbClr val="00457D"/>
      </a:dk2>
      <a:lt2>
        <a:srgbClr val="00457D"/>
      </a:lt2>
      <a:accent1>
        <a:srgbClr val="FABA00"/>
      </a:accent1>
      <a:accent2>
        <a:srgbClr val="00457D"/>
      </a:accent2>
      <a:accent3>
        <a:srgbClr val="00457D"/>
      </a:accent3>
      <a:accent4>
        <a:srgbClr val="00457D"/>
      </a:accent4>
      <a:accent5>
        <a:srgbClr val="FABA00"/>
      </a:accent5>
      <a:accent6>
        <a:srgbClr val="00457D"/>
      </a:accent6>
      <a:hlink>
        <a:srgbClr val="00457D"/>
      </a:hlink>
      <a:folHlink>
        <a:srgbClr val="045B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173</TotalTime>
  <Words>1483</Words>
  <Application>Microsoft Macintosh PowerPoint</Application>
  <PresentationFormat>On-screen Show (4:3)</PresentationFormat>
  <Paragraphs>98</Paragraphs>
  <Slides>8</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Wingdings</vt:lpstr>
      <vt:lpstr>Calibri</vt:lpstr>
      <vt:lpstr>CEER_NEWtemplate</vt:lpstr>
      <vt:lpstr>Retail Market Developments: Trends in the EU</vt:lpstr>
      <vt:lpstr>Content: Selected trends in Europe</vt:lpstr>
      <vt:lpstr>Prices developments in 2019: How much do consumers pay?</vt:lpstr>
      <vt:lpstr>Structures and activities on EU retail markets</vt:lpstr>
      <vt:lpstr>Switching rates and offers</vt:lpstr>
      <vt:lpstr>Innovative Business Models and Consumer Protection Challenges</vt:lpstr>
      <vt:lpstr>Innovative Business Models and Consumer Protection Challenges  – preliminary 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CEER</dc:title>
  <dc:creator>Pichler Florian</dc:creator>
  <cp:lastModifiedBy>vpelosi@medreg-regulators.org</cp:lastModifiedBy>
  <cp:revision>41</cp:revision>
  <dcterms:created xsi:type="dcterms:W3CDTF">2018-11-01T15:47:30Z</dcterms:created>
  <dcterms:modified xsi:type="dcterms:W3CDTF">2021-05-24T13:21:12Z</dcterms:modified>
</cp:coreProperties>
</file>