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666" r:id="rId3"/>
    <p:sldId id="670" r:id="rId4"/>
    <p:sldId id="282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5547">
          <p15:clr>
            <a:srgbClr val="A4A3A4"/>
          </p15:clr>
        </p15:guide>
        <p15:guide id="4" pos="340" userDrawn="1">
          <p15:clr>
            <a:srgbClr val="A4A3A4"/>
          </p15:clr>
        </p15:guide>
        <p15:guide id="5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25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605a" initials="Söt" lastIdx="27" clrIdx="0"/>
  <p:cmAuthor id="1" name="605m" initials="605m" lastIdx="7" clrIdx="1"/>
  <p:cmAuthor id="2" name="605n" initials="605n" lastIdx="1" clrIdx="2"/>
  <p:cmAuthor id="3" name="605a" initials="6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DBE"/>
    <a:srgbClr val="FF9933"/>
    <a:srgbClr val="FFDA00"/>
    <a:srgbClr val="009900"/>
    <a:srgbClr val="FF4000"/>
    <a:srgbClr val="37A9FF"/>
    <a:srgbClr val="3333FF"/>
    <a:srgbClr val="FFCC00"/>
    <a:srgbClr val="00B0F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8" autoAdjust="0"/>
    <p:restoredTop sz="98135" autoAdjust="0"/>
  </p:normalViewPr>
  <p:slideViewPr>
    <p:cSldViewPr showGuides="1">
      <p:cViewPr varScale="1">
        <p:scale>
          <a:sx n="113" d="100"/>
          <a:sy n="113" d="100"/>
        </p:scale>
        <p:origin x="1704" y="168"/>
      </p:cViewPr>
      <p:guideLst>
        <p:guide orient="horz" pos="3929"/>
        <p:guide orient="horz" pos="663"/>
        <p:guide pos="5547"/>
        <p:guide pos="340"/>
        <p:guide pos="431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706" y="-120"/>
      </p:cViewPr>
      <p:guideLst>
        <p:guide orient="horz" pos="2142"/>
        <p:guide pos="2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r>
              <a:rPr lang="de-DE" dirty="0">
                <a:latin typeface="Arial" pitchFamily="34" charset="0"/>
                <a:cs typeface="Arial" pitchFamily="34" charset="0"/>
              </a:rPr>
              <a:t>Bundesnetzagentur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22201AB-F2C6-4B92-A077-65F7F7C3C780}" type="datetimeFigureOut">
              <a:rPr lang="de-DE" smtClean="0">
                <a:latin typeface="Arial" pitchFamily="34" charset="0"/>
                <a:cs typeface="Arial" pitchFamily="34" charset="0"/>
              </a:rPr>
              <a:t>24.05.21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62E377C-CAEF-49E3-9A23-02E345C95006}" type="slidenum">
              <a:rPr lang="de-DE" smtClean="0">
                <a:latin typeface="Arial" pitchFamily="34" charset="0"/>
                <a:cs typeface="Arial" pitchFamily="34" charset="0"/>
              </a:rPr>
              <a:t>‹#›</a:t>
            </a:fld>
            <a:endParaRPr lang="de-DE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1141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01105" y="116706"/>
            <a:ext cx="2544555" cy="37962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Bundesnetzagentur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16706"/>
            <a:ext cx="2760252" cy="37962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A79A8493-B100-4BD1-A9B9-9204B894ADDD}" type="datetimeFigureOut">
              <a:rPr lang="de-DE" smtClean="0"/>
              <a:pPr/>
              <a:t>24.05.21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2413" y="663575"/>
            <a:ext cx="3436937" cy="2579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01104" y="3399896"/>
            <a:ext cx="6209590" cy="578224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01105" y="9428585"/>
            <a:ext cx="2544555" cy="381349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760252" cy="381349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E19C087C-72C9-4887-83D3-73CB05004F6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7515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52413" y="663575"/>
            <a:ext cx="3436937" cy="2579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C087C-72C9-4887-83D3-73CB05004F65}" type="slidenum">
              <a:rPr lang="de-DE" smtClean="0"/>
              <a:t>1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7D468BB-C6A1-4D1A-BFBA-18C56FB2C121}" type="datetime1">
              <a:rPr lang="de-DE" smtClean="0"/>
              <a:t>24.05.21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dirty="0"/>
              <a:t>Bundesnetzagentur</a:t>
            </a:r>
          </a:p>
        </p:txBody>
      </p:sp>
    </p:spTree>
    <p:extLst>
      <p:ext uri="{BB962C8B-B14F-4D97-AF65-F5344CB8AC3E}">
        <p14:creationId xmlns:p14="http://schemas.microsoft.com/office/powerpoint/2010/main" val="3125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rgbClr val="417D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e Ecke des Rechtecks schneiden 3"/>
          <p:cNvSpPr/>
          <p:nvPr/>
        </p:nvSpPr>
        <p:spPr>
          <a:xfrm>
            <a:off x="179388" y="179388"/>
            <a:ext cx="8785225" cy="4679950"/>
          </a:xfrm>
          <a:prstGeom prst="snip1Rect">
            <a:avLst>
              <a:gd name="adj" fmla="val 5299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>
              <a:solidFill>
                <a:srgbClr val="4A96CD"/>
              </a:solidFill>
            </a:endParaRPr>
          </a:p>
        </p:txBody>
      </p:sp>
      <p:sp>
        <p:nvSpPr>
          <p:cNvPr id="5" name="URL"/>
          <p:cNvSpPr txBox="1">
            <a:spLocks noChangeArrowheads="1"/>
          </p:cNvSpPr>
          <p:nvPr/>
        </p:nvSpPr>
        <p:spPr bwMode="auto">
          <a:xfrm>
            <a:off x="2843213" y="6323013"/>
            <a:ext cx="37576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39A1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de-DE" sz="1200">
                <a:solidFill>
                  <a:schemeClr val="bg1"/>
                </a:solidFill>
                <a:latin typeface="Verdana" pitchFamily="34" charset="0"/>
                <a:ea typeface="ＭＳ Ｐゴシック" pitchFamily="1" charset="-128"/>
              </a:rPr>
              <a:t>www.bundesnetzagentur.de</a:t>
            </a:r>
          </a:p>
        </p:txBody>
      </p:sp>
      <p:pic>
        <p:nvPicPr>
          <p:cNvPr id="6" name="PiktogrammBahn" descr="BNetzA_Icon_Eisenbahn_CMY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429" y="6283325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ktogrammEnergie" descr="BNetzA_Icon_Energie_CMY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92" y="628332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ktogrammBrief" descr="BNetzA_Icon_Post_CMY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654" y="6283325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ktogrammTelefon" descr="BNetzA_Icon_Telekom_CMYK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817" y="628332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Logo" descr="BnetzA_DTP_CMYK_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265113"/>
            <a:ext cx="18430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36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1"/>
          <p:cNvSpPr txBox="1">
            <a:spLocks/>
          </p:cNvSpPr>
          <p:nvPr userDrawn="1"/>
        </p:nvSpPr>
        <p:spPr bwMode="auto">
          <a:xfrm>
            <a:off x="8551863" y="160338"/>
            <a:ext cx="5984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5103CC27-A3D4-4BA0-B626-870D3E942AAB}" type="slidenum">
              <a:rPr lang="de-DE" altLang="de-DE" sz="1400">
                <a:solidFill>
                  <a:schemeClr val="bg1"/>
                </a:solidFill>
              </a:rPr>
              <a:pPr algn="r"/>
              <a:t>‹#›</a:t>
            </a:fld>
            <a:endParaRPr lang="de-DE" altLang="de-DE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8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417D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grpSp>
        <p:nvGrpSpPr>
          <p:cNvPr id="1040" name="Eisenbahn-hell"/>
          <p:cNvGrpSpPr>
            <a:grpSpLocks/>
          </p:cNvGrpSpPr>
          <p:nvPr/>
        </p:nvGrpSpPr>
        <p:grpSpPr bwMode="auto">
          <a:xfrm>
            <a:off x="8258720" y="102393"/>
            <a:ext cx="406400" cy="403225"/>
            <a:chOff x="5919" y="1000"/>
            <a:chExt cx="256" cy="254"/>
          </a:xfrm>
        </p:grpSpPr>
        <p:sp>
          <p:nvSpPr>
            <p:cNvPr id="1052" name="AutoShape 88"/>
            <p:cNvSpPr>
              <a:spLocks noChangeArrowheads="1"/>
            </p:cNvSpPr>
            <p:nvPr/>
          </p:nvSpPr>
          <p:spPr bwMode="auto">
            <a:xfrm>
              <a:off x="5919" y="1000"/>
              <a:ext cx="256" cy="254"/>
            </a:xfrm>
            <a:prstGeom prst="roundRect">
              <a:avLst>
                <a:gd name="adj" fmla="val 4347"/>
              </a:avLst>
            </a:prstGeom>
            <a:solidFill>
              <a:srgbClr val="315E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pic>
          <p:nvPicPr>
            <p:cNvPr id="1053" name="Picture 121" descr="Eisenbahn-blau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1" y="1000"/>
              <a:ext cx="25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43" name="Post-hell"/>
          <p:cNvGrpSpPr>
            <a:grpSpLocks/>
          </p:cNvGrpSpPr>
          <p:nvPr/>
        </p:nvGrpSpPr>
        <p:grpSpPr bwMode="auto">
          <a:xfrm>
            <a:off x="7775483" y="102393"/>
            <a:ext cx="406400" cy="403225"/>
            <a:chOff x="5919" y="708"/>
            <a:chExt cx="256" cy="254"/>
          </a:xfrm>
        </p:grpSpPr>
        <p:sp>
          <p:nvSpPr>
            <p:cNvPr id="1048" name="AutoShape 99"/>
            <p:cNvSpPr>
              <a:spLocks noChangeArrowheads="1"/>
            </p:cNvSpPr>
            <p:nvPr/>
          </p:nvSpPr>
          <p:spPr bwMode="auto">
            <a:xfrm>
              <a:off x="5919" y="708"/>
              <a:ext cx="256" cy="254"/>
            </a:xfrm>
            <a:prstGeom prst="roundRect">
              <a:avLst>
                <a:gd name="adj" fmla="val 4347"/>
              </a:avLst>
            </a:prstGeom>
            <a:solidFill>
              <a:srgbClr val="315E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pic>
          <p:nvPicPr>
            <p:cNvPr id="1049" name="Picture 126" descr="Post-blau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9" y="708"/>
              <a:ext cx="25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44" name="Telekommunikation-hell"/>
          <p:cNvGrpSpPr>
            <a:grpSpLocks/>
          </p:cNvGrpSpPr>
          <p:nvPr/>
        </p:nvGrpSpPr>
        <p:grpSpPr bwMode="auto">
          <a:xfrm>
            <a:off x="7289072" y="102393"/>
            <a:ext cx="409575" cy="403225"/>
            <a:chOff x="5919" y="418"/>
            <a:chExt cx="258" cy="254"/>
          </a:xfrm>
        </p:grpSpPr>
        <p:sp>
          <p:nvSpPr>
            <p:cNvPr id="1046" name="AutoShape 97"/>
            <p:cNvSpPr>
              <a:spLocks noChangeArrowheads="1"/>
            </p:cNvSpPr>
            <p:nvPr/>
          </p:nvSpPr>
          <p:spPr bwMode="auto">
            <a:xfrm>
              <a:off x="5919" y="418"/>
              <a:ext cx="256" cy="254"/>
            </a:xfrm>
            <a:prstGeom prst="roundRect">
              <a:avLst>
                <a:gd name="adj" fmla="val 4347"/>
              </a:avLst>
            </a:prstGeom>
            <a:solidFill>
              <a:srgbClr val="315E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pic>
          <p:nvPicPr>
            <p:cNvPr id="1047" name="Picture 127" descr="Telekommunikation-blau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3" y="418"/>
              <a:ext cx="25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4" name="Energie-dunkel" descr="BNetzA_Icon_Energie_CMYK.ep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598" y="102393"/>
            <a:ext cx="4016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Foliennummernplatzhalter 1"/>
          <p:cNvSpPr txBox="1">
            <a:spLocks/>
          </p:cNvSpPr>
          <p:nvPr userDrawn="1"/>
        </p:nvSpPr>
        <p:spPr bwMode="auto">
          <a:xfrm>
            <a:off x="8551863" y="160338"/>
            <a:ext cx="5984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5103CC27-A3D4-4BA0-B626-870D3E942AAB}" type="slidenum">
              <a:rPr lang="de-DE" altLang="de-DE" sz="1400">
                <a:solidFill>
                  <a:schemeClr val="bg1"/>
                </a:solidFill>
              </a:rPr>
              <a:pPr algn="r"/>
              <a:t>‹#›</a:t>
            </a:fld>
            <a:endParaRPr lang="de-DE" altLang="de-DE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Narrow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Narrow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Narrow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Narrow" pitchFamily="1" charset="0"/>
        </a:defRPr>
      </a:lvl9pPr>
    </p:titleStyle>
    <p:bodyStyle>
      <a:lvl1pPr marL="0" indent="0" algn="l" rtl="0" eaLnBrk="1" fontAlgn="base" hangingPunct="1">
        <a:spcBef>
          <a:spcPct val="30000"/>
        </a:spcBef>
        <a:spcAft>
          <a:spcPct val="0"/>
        </a:spcAft>
        <a:buClr>
          <a:srgbClr val="417DBE"/>
        </a:buClr>
        <a:buSzPct val="80000"/>
        <a:buFont typeface="Arial" panose="020B0604020202020204" pitchFamily="34" charset="0"/>
        <a:buNone/>
        <a:defRPr sz="2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625475" indent="-358775" algn="l" rtl="0" eaLnBrk="1" fontAlgn="base" hangingPunct="1">
        <a:spcBef>
          <a:spcPct val="30000"/>
        </a:spcBef>
        <a:spcAft>
          <a:spcPct val="0"/>
        </a:spcAft>
        <a:buClr>
          <a:srgbClr val="57676F"/>
        </a:buClr>
        <a:buSzPct val="80000"/>
        <a:buFont typeface="Wingdings" pitchFamily="2" charset="2"/>
        <a:buChar char="n"/>
        <a:defRPr sz="2200">
          <a:solidFill>
            <a:schemeClr val="tx1"/>
          </a:solidFill>
          <a:latin typeface="Verdana" pitchFamily="34" charset="0"/>
        </a:defRPr>
      </a:lvl2pPr>
      <a:lvl3pPr marL="989013" indent="-361950" algn="l" rtl="0" eaLnBrk="1" fontAlgn="base" hangingPunct="1">
        <a:spcBef>
          <a:spcPct val="30000"/>
        </a:spcBef>
        <a:spcAft>
          <a:spcPct val="0"/>
        </a:spcAft>
        <a:buClr>
          <a:srgbClr val="57676F"/>
        </a:buClr>
        <a:buSzPct val="80000"/>
        <a:buFont typeface="Wingdings" pitchFamily="2" charset="2"/>
        <a:buChar char="n"/>
        <a:defRPr sz="2200">
          <a:solidFill>
            <a:schemeClr val="tx1"/>
          </a:solidFill>
          <a:latin typeface="Verdana" pitchFamily="34" charset="0"/>
        </a:defRPr>
      </a:lvl3pPr>
      <a:lvl4pPr marL="1343025" indent="-352425" algn="l" rtl="0" eaLnBrk="1" fontAlgn="base" hangingPunct="1">
        <a:spcBef>
          <a:spcPct val="30000"/>
        </a:spcBef>
        <a:spcAft>
          <a:spcPct val="0"/>
        </a:spcAft>
        <a:buClr>
          <a:srgbClr val="57676F"/>
        </a:buClr>
        <a:buSzPct val="80000"/>
        <a:buFont typeface="Wingdings" pitchFamily="2" charset="2"/>
        <a:buChar char="n"/>
        <a:defRPr sz="2200">
          <a:solidFill>
            <a:schemeClr val="tx1"/>
          </a:solidFill>
          <a:latin typeface="Verdana" pitchFamily="34" charset="0"/>
        </a:defRPr>
      </a:lvl4pPr>
      <a:lvl5pPr marL="1704975" indent="-361950" algn="l" rtl="0" eaLnBrk="1" fontAlgn="base" hangingPunct="1">
        <a:spcBef>
          <a:spcPct val="30000"/>
        </a:spcBef>
        <a:spcAft>
          <a:spcPct val="0"/>
        </a:spcAft>
        <a:buClr>
          <a:srgbClr val="57676F"/>
        </a:buClr>
        <a:buSzPct val="80000"/>
        <a:buFont typeface="Wingdings" pitchFamily="2" charset="2"/>
        <a:buChar char="n"/>
        <a:defRPr sz="2200">
          <a:solidFill>
            <a:schemeClr val="tx1"/>
          </a:solidFill>
          <a:latin typeface="Verdana" pitchFamily="34" charset="0"/>
        </a:defRPr>
      </a:lvl5pPr>
      <a:lvl6pPr marL="2478088" indent="-228600" algn="l" rtl="0" eaLnBrk="1" fontAlgn="base" hangingPunct="1">
        <a:spcBef>
          <a:spcPct val="20000"/>
        </a:spcBef>
        <a:spcAft>
          <a:spcPct val="0"/>
        </a:spcAft>
        <a:buClr>
          <a:srgbClr val="BBC6D6"/>
        </a:buClr>
        <a:buSzPct val="80000"/>
        <a:buFont typeface="Wingdings" pitchFamily="1" charset="2"/>
        <a:buChar char="n"/>
        <a:defRPr sz="1200">
          <a:solidFill>
            <a:schemeClr val="tx1"/>
          </a:solidFill>
          <a:latin typeface="+mn-lt"/>
        </a:defRPr>
      </a:lvl6pPr>
      <a:lvl7pPr marL="2935288" indent="-228600" algn="l" rtl="0" eaLnBrk="1" fontAlgn="base" hangingPunct="1">
        <a:spcBef>
          <a:spcPct val="20000"/>
        </a:spcBef>
        <a:spcAft>
          <a:spcPct val="0"/>
        </a:spcAft>
        <a:buClr>
          <a:srgbClr val="BBC6D6"/>
        </a:buClr>
        <a:buSzPct val="80000"/>
        <a:buFont typeface="Wingdings" pitchFamily="1" charset="2"/>
        <a:buChar char="n"/>
        <a:defRPr sz="1200">
          <a:solidFill>
            <a:schemeClr val="tx1"/>
          </a:solidFill>
          <a:latin typeface="+mn-lt"/>
        </a:defRPr>
      </a:lvl7pPr>
      <a:lvl8pPr marL="3392488" indent="-228600" algn="l" rtl="0" eaLnBrk="1" fontAlgn="base" hangingPunct="1">
        <a:spcBef>
          <a:spcPct val="20000"/>
        </a:spcBef>
        <a:spcAft>
          <a:spcPct val="0"/>
        </a:spcAft>
        <a:buClr>
          <a:srgbClr val="BBC6D6"/>
        </a:buClr>
        <a:buSzPct val="80000"/>
        <a:buFont typeface="Wingdings" pitchFamily="1" charset="2"/>
        <a:buChar char="n"/>
        <a:defRPr sz="1200">
          <a:solidFill>
            <a:schemeClr val="tx1"/>
          </a:solidFill>
          <a:latin typeface="+mn-lt"/>
        </a:defRPr>
      </a:lvl8pPr>
      <a:lvl9pPr marL="3849688" indent="-228600" algn="l" rtl="0" eaLnBrk="1" fontAlgn="base" hangingPunct="1">
        <a:spcBef>
          <a:spcPct val="20000"/>
        </a:spcBef>
        <a:spcAft>
          <a:spcPct val="0"/>
        </a:spcAft>
        <a:buClr>
          <a:srgbClr val="BBC6D6"/>
        </a:buClr>
        <a:buSzPct val="80000"/>
        <a:buFont typeface="Wingdings" pitchFamily="1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andra.hannappel@bnetza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rtragstitel"/>
          <p:cNvSpPr>
            <a:spLocks noGrp="1"/>
          </p:cNvSpPr>
          <p:nvPr>
            <p:ph type="ctrTitle" sz="quarter" idx="4294967295"/>
          </p:nvPr>
        </p:nvSpPr>
        <p:spPr>
          <a:xfrm>
            <a:off x="801688" y="1936994"/>
            <a:ext cx="79851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Solare Prosumer</a:t>
            </a:r>
          </a:p>
        </p:txBody>
      </p:sp>
      <p:sp>
        <p:nvSpPr>
          <p:cNvPr id="5" name="Vortragsangaben">
            <a:extLst>
              <a:ext uri="{FF2B5EF4-FFF2-40B4-BE49-F238E27FC236}">
                <a16:creationId xmlns:a16="http://schemas.microsoft.com/office/drawing/2014/main" id="{FF04B907-0A86-474B-A9FE-346AB34A91E4}"/>
              </a:ext>
            </a:extLst>
          </p:cNvPr>
          <p:cNvSpPr txBox="1">
            <a:spLocks/>
          </p:cNvSpPr>
          <p:nvPr/>
        </p:nvSpPr>
        <p:spPr>
          <a:xfrm>
            <a:off x="0" y="1909486"/>
            <a:ext cx="8100392" cy="1948226"/>
          </a:xfrm>
          <a:prstGeom prst="rect">
            <a:avLst/>
          </a:prstGeom>
        </p:spPr>
        <p:txBody>
          <a:bodyPr wrap="square" lIns="900000">
            <a:spAutoFit/>
          </a:bodyPr>
          <a:lstStyle>
            <a:lvl1pPr marL="0" indent="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17DBE"/>
              </a:buClr>
              <a:buSzPct val="80000"/>
              <a:buFont typeface="Arial" panose="020B0604020202020204" pitchFamily="34" charset="0"/>
              <a:buNone/>
              <a:defRPr sz="2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625475" indent="-358775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57676F"/>
              </a:buClr>
              <a:buSzPct val="8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989013" indent="-3619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57676F"/>
              </a:buClr>
              <a:buSzPct val="8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343025" indent="-352425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57676F"/>
              </a:buClr>
              <a:buSzPct val="8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1704975" indent="-3619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57676F"/>
              </a:buClr>
              <a:buSzPct val="8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4780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1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6pPr>
            <a:lvl7pPr marL="29352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1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7pPr>
            <a:lvl8pPr marL="33924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1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8pPr>
            <a:lvl9pPr marL="38496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1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4000"/>
              </a:lnSpc>
            </a:pPr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Prosumers in Germany</a:t>
            </a:r>
          </a:p>
          <a:p>
            <a:pPr>
              <a:lnSpc>
                <a:spcPct val="114000"/>
              </a:lnSpc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Sandra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Hannappel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Bundesnetzagentur </a:t>
            </a:r>
          </a:p>
          <a:p>
            <a:pPr>
              <a:lnSpc>
                <a:spcPct val="114000"/>
              </a:lnSpc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Trilateral CEER-RCRB-MEDREG Workshop, 27.05.2021</a:t>
            </a:r>
            <a:endParaRPr lang="de-DE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23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/>
          <p:cNvSpPr txBox="1">
            <a:spLocks/>
          </p:cNvSpPr>
          <p:nvPr/>
        </p:nvSpPr>
        <p:spPr>
          <a:xfrm>
            <a:off x="1" y="836712"/>
            <a:ext cx="8933035" cy="4227311"/>
          </a:xfrm>
          <a:prstGeom prst="rect">
            <a:avLst/>
          </a:prstGeom>
        </p:spPr>
        <p:txBody>
          <a:bodyPr wrap="square" lIns="540000">
            <a:spAutoFit/>
          </a:bodyPr>
          <a:lstStyle>
            <a:lvl1pPr marL="0" indent="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17DBE"/>
              </a:buClr>
              <a:buSzPct val="80000"/>
              <a:buFont typeface="Arial" panose="020B0604020202020204" pitchFamily="34" charset="0"/>
              <a:buNone/>
              <a:defRPr sz="2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625475" indent="-358775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57676F"/>
              </a:buClr>
              <a:buSzPct val="8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989013" indent="-3619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57676F"/>
              </a:buClr>
              <a:buSzPct val="8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343025" indent="-352425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57676F"/>
              </a:buClr>
              <a:buSzPct val="8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Verdana" pitchFamily="34" charset="0"/>
              </a:defRPr>
            </a:lvl4pPr>
            <a:lvl5pPr marL="1704975" indent="-3619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57676F"/>
              </a:buClr>
              <a:buSzPct val="8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Verdana" pitchFamily="34" charset="0"/>
              </a:defRPr>
            </a:lvl5pPr>
            <a:lvl6pPr marL="24780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1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6pPr>
            <a:lvl7pPr marL="29352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1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7pPr>
            <a:lvl8pPr marL="33924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1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8pPr>
            <a:lvl9pPr marL="38496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1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110000"/>
              </a:lnSpc>
              <a:spcBef>
                <a:spcPts val="900"/>
              </a:spcBef>
              <a:buClr>
                <a:srgbClr val="0070C0"/>
              </a:buClr>
              <a:buSzPct val="100000"/>
            </a:pPr>
            <a:r>
              <a:rPr lang="de-DE" sz="16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Electricity</a:t>
            </a:r>
            <a:r>
              <a:rPr lang="de-DE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produced</a:t>
            </a:r>
            <a:r>
              <a:rPr lang="de-DE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by</a:t>
            </a:r>
            <a:r>
              <a:rPr lang="de-DE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prosumers</a:t>
            </a:r>
            <a:r>
              <a:rPr lang="de-DE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</a:t>
            </a:r>
            <a:r>
              <a:rPr lang="de-DE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relevant:</a:t>
            </a:r>
          </a:p>
          <a:p>
            <a:pPr marL="285750" indent="-285750" eaLnBrk="0" hangingPunct="0">
              <a:lnSpc>
                <a:spcPct val="110000"/>
              </a:lnSpc>
              <a:spcBef>
                <a:spcPts val="9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More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than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two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million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PV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systems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have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already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been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installed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About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one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million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those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are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being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used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self-consumption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and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more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than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220.000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electricity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storage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units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exist</a:t>
            </a:r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</a:t>
            </a:r>
          </a:p>
          <a:p>
            <a:pPr marL="285750" indent="-285750" eaLnBrk="0" hangingPunct="0">
              <a:lnSpc>
                <a:spcPct val="110000"/>
              </a:lnSpc>
              <a:spcBef>
                <a:spcPts val="9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 noon time in summer)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25 %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total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consumption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generated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PV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connected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voltage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grid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0" hangingPunct="0">
              <a:lnSpc>
                <a:spcPct val="110000"/>
              </a:lnSpc>
              <a:spcBef>
                <a:spcPts val="900"/>
              </a:spcBef>
              <a:buClr>
                <a:srgbClr val="0070C0"/>
              </a:buClr>
              <a:buSzPct val="100000"/>
            </a:pPr>
            <a:r>
              <a:rPr lang="en-US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Prosumers in Germany usually choose between two options: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</a:pPr>
            <a:r>
              <a:rPr lang="en-US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		</a:t>
            </a:r>
            <a:r>
              <a:rPr lang="en-US" sz="8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</a:pPr>
            <a:r>
              <a:rPr lang="en-US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	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1. Full feed-in (no self-consumption) </a:t>
            </a:r>
          </a:p>
          <a:p>
            <a:pPr marL="2781300" lvl="1" indent="0" eaLnBrk="0" hangingPunct="0">
              <a:lnSpc>
                <a:spcPct val="110000"/>
              </a:lnSpc>
              <a:spcBef>
                <a:spcPts val="900"/>
              </a:spcBef>
              <a:buClr>
                <a:srgbClr val="0070C0"/>
              </a:buClr>
              <a:buSzPct val="100000"/>
              <a:buNone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781300" lvl="1" indent="0" eaLnBrk="0" hangingPunct="0">
              <a:lnSpc>
                <a:spcPct val="110000"/>
              </a:lnSpc>
              <a:spcBef>
                <a:spcPts val="2400"/>
              </a:spcBef>
              <a:buClr>
                <a:srgbClr val="0070C0"/>
              </a:buClr>
              <a:buSzPct val="100000"/>
              <a:buNone/>
            </a:pP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2. Self-consumption in combination with feeding surplus electricity into the grid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t="-4" b="36086"/>
          <a:stretch/>
        </p:blipFill>
        <p:spPr>
          <a:xfrm>
            <a:off x="467544" y="3166996"/>
            <a:ext cx="2592288" cy="207686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187B75B-1DA1-4F67-9D95-E3B9A896FADE}"/>
              </a:ext>
            </a:extLst>
          </p:cNvPr>
          <p:cNvSpPr txBox="1">
            <a:spLocks/>
          </p:cNvSpPr>
          <p:nvPr/>
        </p:nvSpPr>
        <p:spPr>
          <a:xfrm>
            <a:off x="0" y="143992"/>
            <a:ext cx="7020272" cy="496887"/>
          </a:xfrm>
          <a:prstGeom prst="rect">
            <a:avLst/>
          </a:prstGeom>
        </p:spPr>
        <p:txBody>
          <a:bodyPr lIns="54000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Narrow" pitchFamily="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Narrow" pitchFamily="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Narrow" pitchFamily="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Narrow" pitchFamily="1" charset="0"/>
              </a:defRPr>
            </a:lvl9pPr>
          </a:lstStyle>
          <a:p>
            <a:r>
              <a:rPr lang="de-DE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Integration </a:t>
            </a:r>
            <a:r>
              <a:rPr lang="de-DE" sz="20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 Prosumers in Germany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7544" y="5344744"/>
            <a:ext cx="8352928" cy="1135696"/>
          </a:xfrm>
          <a:prstGeom prst="rect">
            <a:avLst/>
          </a:prstGeom>
          <a:noFill/>
          <a:ln w="28575">
            <a:solidFill>
              <a:srgbClr val="417DBE"/>
            </a:solidFill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900"/>
              </a:spcBef>
              <a:buClr>
                <a:srgbClr val="0070C0"/>
              </a:buClr>
              <a:buSzPct val="100000"/>
            </a:pPr>
            <a:r>
              <a:rPr lang="en-US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Prosumers are not fully integrated into the electricity market:</a:t>
            </a:r>
          </a:p>
          <a:p>
            <a:pPr marL="285750" indent="-285750" eaLnBrk="0" hangingPunct="0">
              <a:lnSpc>
                <a:spcPct val="110000"/>
              </a:lnSpc>
              <a:spcBef>
                <a:spcPts val="9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Consumption and generation are usually not measured on a quarter-hourly basis. </a:t>
            </a:r>
          </a:p>
          <a:p>
            <a:pPr marL="285750" indent="-285750" eaLnBrk="0" hangingPunct="0">
              <a:lnSpc>
                <a:spcPct val="110000"/>
              </a:lnSpc>
              <a:spcBef>
                <a:spcPts val="9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supply of electricity taken from the grid is provided by using a standard load profile. </a:t>
            </a:r>
          </a:p>
        </p:txBody>
      </p:sp>
    </p:spTree>
    <p:extLst>
      <p:ext uri="{BB962C8B-B14F-4D97-AF65-F5344CB8AC3E}">
        <p14:creationId xmlns:p14="http://schemas.microsoft.com/office/powerpoint/2010/main" val="404930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0" y="908720"/>
            <a:ext cx="8805863" cy="3533275"/>
          </a:xfrm>
          <a:prstGeom prst="rect">
            <a:avLst/>
          </a:prstGeom>
        </p:spPr>
        <p:txBody>
          <a:bodyPr wrap="square" lIns="54000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900"/>
              </a:spcBef>
              <a:buClr>
                <a:srgbClr val="0070C0"/>
              </a:buClr>
              <a:buSzPct val="100000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Partial integration of prosumers into the electricity market leads to unintended effects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61950" indent="-361950" eaLnBrk="0" hangingPunct="0">
              <a:lnSpc>
                <a:spcPct val="110000"/>
              </a:lnSpc>
              <a:spcBef>
                <a:spcPts val="9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Prosumers who consume self-produced </a:t>
            </a:r>
          </a:p>
          <a:p>
            <a:pPr marL="361950" lvl="0" eaLnBrk="0" hangingPunct="0">
              <a:lnSpc>
                <a:spcPct val="110000"/>
              </a:lnSpc>
              <a:spcBef>
                <a:spcPts val="0"/>
              </a:spcBef>
              <a:buSzPct val="100000"/>
              <a:tabLst>
                <a:tab pos="361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electricity are simultaneously supplied by</a:t>
            </a:r>
          </a:p>
          <a:p>
            <a:pPr marL="361950" lvl="0" eaLnBrk="0" hangingPunct="0">
              <a:lnSpc>
                <a:spcPct val="110000"/>
              </a:lnSpc>
              <a:spcBef>
                <a:spcPts val="0"/>
              </a:spcBef>
              <a:buSzPct val="100000"/>
              <a:tabLst>
                <a:tab pos="361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their suppliers, leading to excess </a:t>
            </a:r>
          </a:p>
          <a:p>
            <a:pPr marL="361950" lvl="0" eaLnBrk="0" hangingPunct="0">
              <a:lnSpc>
                <a:spcPct val="110000"/>
              </a:lnSpc>
              <a:spcBef>
                <a:spcPts val="0"/>
              </a:spcBef>
              <a:buSzPct val="100000"/>
              <a:tabLst>
                <a:tab pos="361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supply in the system.</a:t>
            </a:r>
          </a:p>
          <a:p>
            <a:pPr marL="342900" lvl="0" indent="-342900" eaLnBrk="0" hangingPunct="0">
              <a:lnSpc>
                <a:spcPct val="110000"/>
              </a:lnSpc>
              <a:spcBef>
                <a:spcPts val="9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</a:t>
            </a:r>
            <a:r>
              <a:rPr lang="de-DE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nsufficient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electricity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balancing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can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result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0" indent="361950" eaLnBrk="0" hangingPunct="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</a:t>
            </a:r>
            <a:r>
              <a:rPr lang="de-DE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network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security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risks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 marL="342900" lvl="0" indent="-342900" eaLnBrk="0" hangingPunct="0">
              <a:lnSpc>
                <a:spcPct val="110000"/>
              </a:lnSpc>
              <a:spcBef>
                <a:spcPts val="9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Prosumers cannot react to price volatility, actively participate on wholesale markets, or provide flexibilities.</a:t>
            </a:r>
          </a:p>
          <a:p>
            <a:pPr marL="342900" lvl="0" indent="-342900" eaLnBrk="0" hangingPunct="0">
              <a:lnSpc>
                <a:spcPct val="110000"/>
              </a:lnSpc>
              <a:spcBef>
                <a:spcPts val="900"/>
              </a:spcBef>
              <a:buSzPct val="100000"/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4187B75B-1DA1-4F67-9D95-E3B9A896FADE}"/>
              </a:ext>
            </a:extLst>
          </p:cNvPr>
          <p:cNvSpPr txBox="1">
            <a:spLocks/>
          </p:cNvSpPr>
          <p:nvPr/>
        </p:nvSpPr>
        <p:spPr>
          <a:xfrm>
            <a:off x="0" y="143992"/>
            <a:ext cx="7020272" cy="496887"/>
          </a:xfrm>
          <a:prstGeom prst="rect">
            <a:avLst/>
          </a:prstGeom>
        </p:spPr>
        <p:txBody>
          <a:bodyPr lIns="54000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Narrow" pitchFamily="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Narrow" pitchFamily="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Narrow" pitchFamily="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Narrow" pitchFamily="1" charset="0"/>
              </a:defRPr>
            </a:lvl9pPr>
          </a:lstStyle>
          <a:p>
            <a:r>
              <a:rPr lang="de-DE" sz="20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de-DE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 partial </a:t>
            </a:r>
            <a:r>
              <a:rPr lang="de-DE" sz="20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de-DE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integration</a:t>
            </a:r>
            <a:endParaRPr lang="de-DE" sz="2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1540768"/>
            <a:ext cx="3978395" cy="1816224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452935" y="4365104"/>
            <a:ext cx="8352928" cy="1733295"/>
          </a:xfrm>
          <a:prstGeom prst="rect">
            <a:avLst/>
          </a:prstGeom>
          <a:noFill/>
          <a:ln w="28575">
            <a:solidFill>
              <a:srgbClr val="417DBE"/>
            </a:solidFill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Active participation of prosumers in the electricity market requires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assumption of responsibility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61950" indent="-361950" eaLnBrk="0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Electricity fed into the grid as well as electricity drawn form the grid must be measured on a quarter-hourly basis. </a:t>
            </a:r>
          </a:p>
          <a:p>
            <a:pPr marL="352425" indent="-352425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profiles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self-consumption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647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21580" y="3356992"/>
            <a:ext cx="9145463" cy="3036729"/>
          </a:xfrm>
          <a:prstGeom prst="rect">
            <a:avLst/>
          </a:prstGeom>
        </p:spPr>
        <p:txBody>
          <a:bodyPr wrap="square" lIns="540000">
            <a:spAutoFit/>
          </a:bodyPr>
          <a:lstStyle/>
          <a:p>
            <a:pPr lvl="0" eaLnBrk="0" hangingPunct="0">
              <a:lnSpc>
                <a:spcPct val="110000"/>
              </a:lnSpc>
              <a:spcBef>
                <a:spcPts val="2200"/>
              </a:spcBef>
              <a:buSzPct val="100000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hangingPunct="0">
              <a:lnSpc>
                <a:spcPct val="110000"/>
              </a:lnSpc>
              <a:spcBef>
                <a:spcPts val="2200"/>
              </a:spcBef>
              <a:buSzPct val="100000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hangingPunct="0">
              <a:lnSpc>
                <a:spcPct val="110000"/>
              </a:lnSpc>
              <a:spcBef>
                <a:spcPts val="1200"/>
              </a:spcBef>
              <a:buSzPct val="100000"/>
              <a:tabLst>
                <a:tab pos="2867025" algn="l"/>
                <a:tab pos="5741988" algn="l"/>
              </a:tabLst>
            </a:pPr>
            <a:r>
              <a:rPr lang="de-DE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hangingPunct="0">
              <a:lnSpc>
                <a:spcPct val="110000"/>
              </a:lnSpc>
              <a:spcBef>
                <a:spcPts val="1200"/>
              </a:spcBef>
              <a:buSzPct val="100000"/>
              <a:tabLst>
                <a:tab pos="2867025" algn="l"/>
                <a:tab pos="5741988" algn="l"/>
              </a:tabLst>
            </a:pPr>
            <a:r>
              <a:rPr lang="de-DE" sz="1500" b="1" dirty="0">
                <a:latin typeface="Arial" panose="020B0604020202020204" pitchFamily="34" charset="0"/>
                <a:cs typeface="Arial" panose="020B0604020202020204" pitchFamily="34" charset="0"/>
              </a:rPr>
              <a:t>Sandra </a:t>
            </a:r>
            <a:r>
              <a:rPr lang="de-DE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Hannappel</a:t>
            </a:r>
            <a:r>
              <a:rPr lang="de-DE" sz="15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br>
              <a:rPr lang="de-DE" sz="1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Referat für erneuerbare Energien		</a:t>
            </a:r>
            <a:b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Bundesnetzagentur</a:t>
            </a:r>
          </a:p>
          <a:p>
            <a:pPr lvl="0" eaLnBrk="0" hangingPunct="0">
              <a:lnSpc>
                <a:spcPct val="110000"/>
              </a:lnSpc>
              <a:spcBef>
                <a:spcPts val="1200"/>
              </a:spcBef>
              <a:buSzPct val="100000"/>
              <a:tabLst>
                <a:tab pos="2867025" algn="l"/>
                <a:tab pos="5741988" algn="l"/>
              </a:tabLst>
            </a:pP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+49 228 14-6469</a:t>
            </a:r>
            <a:b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sandra.hannappel@bnetza.de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32585"/>
      </p:ext>
    </p:extLst>
  </p:cSld>
  <p:clrMapOvr>
    <a:masterClrMapping/>
  </p:clrMapOvr>
</p:sld>
</file>

<file path=ppt/theme/theme1.xml><?xml version="1.0" encoding="utf-8"?>
<a:theme xmlns:a="http://schemas.openxmlformats.org/drawingml/2006/main" name="Bundesnetzagentur-Vorlage">
  <a:themeElements>
    <a:clrScheme name="Bundesnetzagentur-1">
      <a:dk1>
        <a:srgbClr val="000000"/>
      </a:dk1>
      <a:lt1>
        <a:srgbClr val="FFFFFF"/>
      </a:lt1>
      <a:dk2>
        <a:srgbClr val="417DBE"/>
      </a:dk2>
      <a:lt2>
        <a:srgbClr val="DCE1E4"/>
      </a:lt2>
      <a:accent1>
        <a:srgbClr val="417DBE"/>
      </a:accent1>
      <a:accent2>
        <a:srgbClr val="8DB1D8"/>
      </a:accent2>
      <a:accent3>
        <a:srgbClr val="B3CBE5"/>
      </a:accent3>
      <a:accent4>
        <a:srgbClr val="E16900"/>
      </a:accent4>
      <a:accent5>
        <a:srgbClr val="FFA454"/>
      </a:accent5>
      <a:accent6>
        <a:srgbClr val="FFC28D"/>
      </a:accent6>
      <a:hlink>
        <a:srgbClr val="417DBE"/>
      </a:hlink>
      <a:folHlink>
        <a:srgbClr val="B9C3C8"/>
      </a:folHlink>
    </a:clrScheme>
    <a:fontScheme name="Bundesnetzagentur-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7150" cap="flat" cmpd="sng" algn="ctr">
          <a:solidFill>
            <a:srgbClr val="417DBE"/>
          </a:solidFill>
          <a:prstDash val="solid"/>
          <a:round/>
          <a:headEnd type="triangle" w="sm" len="med"/>
          <a:tailEnd type="none" w="sm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57150" cap="flat" cmpd="sng" algn="ctr">
          <a:solidFill>
            <a:srgbClr val="417DBE"/>
          </a:solidFill>
          <a:prstDash val="solid"/>
          <a:round/>
          <a:headEnd type="triangle" w="sm" len="med"/>
          <a:tailEnd type="none" w="sm" len="med"/>
        </a:ln>
        <a:effectLst/>
      </a:spPr>
      <a:bodyPr/>
      <a:lstStyle/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157293"/>
        </a:accent1>
        <a:accent2>
          <a:srgbClr val="5D8BA8"/>
        </a:accent2>
        <a:accent3>
          <a:srgbClr val="FFFFFF"/>
        </a:accent3>
        <a:accent4>
          <a:srgbClr val="000000"/>
        </a:accent4>
        <a:accent5>
          <a:srgbClr val="AABCC8"/>
        </a:accent5>
        <a:accent6>
          <a:srgbClr val="537D98"/>
        </a:accent6>
        <a:hlink>
          <a:srgbClr val="85A6BD"/>
        </a:hlink>
        <a:folHlink>
          <a:srgbClr val="ACC2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FFFFFF"/>
        </a:dk2>
        <a:lt2>
          <a:srgbClr val="D5E0E9"/>
        </a:lt2>
        <a:accent1>
          <a:srgbClr val="157293"/>
        </a:accent1>
        <a:accent2>
          <a:srgbClr val="5D8BA8"/>
        </a:accent2>
        <a:accent3>
          <a:srgbClr val="FFFFFF"/>
        </a:accent3>
        <a:accent4>
          <a:srgbClr val="000000"/>
        </a:accent4>
        <a:accent5>
          <a:srgbClr val="AABCC8"/>
        </a:accent5>
        <a:accent6>
          <a:srgbClr val="537D98"/>
        </a:accent6>
        <a:hlink>
          <a:srgbClr val="85A6BD"/>
        </a:hlink>
        <a:folHlink>
          <a:srgbClr val="ACC2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ndesnetzagentur-Vorlage 1">
        <a:dk1>
          <a:srgbClr val="000000"/>
        </a:dk1>
        <a:lt1>
          <a:srgbClr val="FFFFFF"/>
        </a:lt1>
        <a:dk2>
          <a:srgbClr val="FFFFFF"/>
        </a:dk2>
        <a:lt2>
          <a:srgbClr val="D9E5F2"/>
        </a:lt2>
        <a:accent1>
          <a:srgbClr val="417DBE"/>
        </a:accent1>
        <a:accent2>
          <a:srgbClr val="E16900"/>
        </a:accent2>
        <a:accent3>
          <a:srgbClr val="FFFFFF"/>
        </a:accent3>
        <a:accent4>
          <a:srgbClr val="000000"/>
        </a:accent4>
        <a:accent5>
          <a:srgbClr val="B0BFDB"/>
        </a:accent5>
        <a:accent6>
          <a:srgbClr val="CC5E00"/>
        </a:accent6>
        <a:hlink>
          <a:srgbClr val="8DB1D8"/>
        </a:hlink>
        <a:folHlink>
          <a:srgbClr val="5767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Bundesnetzagentur-Vorlage</Template>
  <TotalTime>0</TotalTime>
  <Words>310</Words>
  <Application>Microsoft Macintosh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Wingdings</vt:lpstr>
      <vt:lpstr>Bundesnetzagentur-Vorlage</vt:lpstr>
      <vt:lpstr>Solare Prosumer</vt:lpstr>
      <vt:lpstr>PowerPoint Presentation</vt:lpstr>
      <vt:lpstr>PowerPoint Presentation</vt:lpstr>
      <vt:lpstr>PowerPoint Presentation</vt:lpstr>
    </vt:vector>
  </TitlesOfParts>
  <Company>Bundesnetzagentur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605m</dc:creator>
  <cp:lastModifiedBy>vpelosi@medreg-regulators.org</cp:lastModifiedBy>
  <cp:revision>422</cp:revision>
  <cp:lastPrinted>2020-02-10T09:40:57Z</cp:lastPrinted>
  <dcterms:created xsi:type="dcterms:W3CDTF">2019-06-12T12:15:27Z</dcterms:created>
  <dcterms:modified xsi:type="dcterms:W3CDTF">2021-05-24T07:23:42Z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orname">
    <vt:lpwstr>Peter</vt:lpwstr>
  </property>
  <property fmtid="{D5CDD505-2E9C-101B-9397-08002B2CF9AE}" pid="3" name="Name">
    <vt:lpwstr>Stratmann</vt:lpwstr>
  </property>
  <property fmtid="{D5CDD505-2E9C-101B-9397-08002B2CF9AE}" pid="4" name="Dienststelle">
    <vt:lpwstr>Referatsleiter 605</vt:lpwstr>
  </property>
  <property fmtid="{D5CDD505-2E9C-101B-9397-08002B2CF9AE}" pid="5" name="Telefon">
    <vt:lpwstr>+49 228 14-5842</vt:lpwstr>
  </property>
  <property fmtid="{D5CDD505-2E9C-101B-9397-08002B2CF9AE}" pid="6" name="E-Mail-Adresse">
    <vt:lpwstr>peter.stratmann@bnetza.de</vt:lpwstr>
  </property>
  <property fmtid="{D5CDD505-2E9C-101B-9397-08002B2CF9AE}" pid="7" name="Veranstaltung">
    <vt:lpwstr>Runder Tisch zum Messen und Schätzen</vt:lpwstr>
  </property>
  <property fmtid="{D5CDD505-2E9C-101B-9397-08002B2CF9AE}" pid="8" name="Ort">
    <vt:lpwstr>Berlin</vt:lpwstr>
  </property>
  <property fmtid="{D5CDD505-2E9C-101B-9397-08002B2CF9AE}" pid="9" name="Datum">
    <vt:lpwstr>17. Juni 2019</vt:lpwstr>
  </property>
  <property fmtid="{D5CDD505-2E9C-101B-9397-08002B2CF9AE}" pid="10" name="Vortragstitel">
    <vt:lpwstr>Auslegung der neuen Regelungen -</vt:lpwstr>
  </property>
  <property fmtid="{D5CDD505-2E9C-101B-9397-08002B2CF9AE}" pid="11" name="Kernaussage">
    <vt:lpwstr/>
  </property>
</Properties>
</file>