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48" r:id="rId1"/>
    <p:sldMasterId id="2147483660" r:id="rId2"/>
  </p:sldMasterIdLst>
  <p:notesMasterIdLst>
    <p:notesMasterId r:id="rId16"/>
  </p:notesMasterIdLst>
  <p:sldIdLst>
    <p:sldId id="256" r:id="rId3"/>
    <p:sldId id="257" r:id="rId4"/>
    <p:sldId id="262" r:id="rId5"/>
    <p:sldId id="259" r:id="rId6"/>
    <p:sldId id="260" r:id="rId7"/>
    <p:sldId id="263" r:id="rId8"/>
    <p:sldId id="264" r:id="rId9"/>
    <p:sldId id="327" r:id="rId10"/>
    <p:sldId id="322" r:id="rId11"/>
    <p:sldId id="325" r:id="rId12"/>
    <p:sldId id="330" r:id="rId13"/>
    <p:sldId id="331" r:id="rId14"/>
    <p:sldId id="261"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Lst>
  <p:defaultText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74A0CA"/>
    <a:srgbClr val="045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p:cViewPr varScale="1">
        <p:scale>
          <a:sx n="113" d="100"/>
          <a:sy n="113" d="100"/>
        </p:scale>
        <p:origin x="16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8E129-DB66-4573-8B63-7ABC8DE6380E}" type="datetimeFigureOut">
              <a:rPr lang="en-GB" smtClean="0"/>
              <a:t>25/05/2021</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993EB-111E-4160-8702-F9F431130B78}" type="slidenum">
              <a:rPr lang="en-GB" smtClean="0"/>
              <a:t>‹#›</a:t>
            </a:fld>
            <a:endParaRPr lang="en-GB"/>
          </a:p>
        </p:txBody>
      </p:sp>
    </p:spTree>
    <p:extLst>
      <p:ext uri="{BB962C8B-B14F-4D97-AF65-F5344CB8AC3E}">
        <p14:creationId xmlns:p14="http://schemas.microsoft.com/office/powerpoint/2010/main" val="3051235839"/>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dirty="0"/>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fr-FR" dirty="0"/>
          </a:p>
        </p:txBody>
      </p:sp>
      <p:sp>
        <p:nvSpPr>
          <p:cNvPr id="4" name="Espace réservé de la date 3"/>
          <p:cNvSpPr>
            <a:spLocks noGrp="1"/>
          </p:cNvSpPr>
          <p:nvPr>
            <p:ph type="dt" sz="half" idx="10"/>
          </p:nvPr>
        </p:nvSpPr>
        <p:spPr/>
        <p:txBody>
          <a:bodyPr/>
          <a:lstStyle/>
          <a:p>
            <a:fld id="{D9AB072C-D91A-4A0E-A8E1-0F8FFAF3088A}" type="datetime1">
              <a:rPr lang="en-GB" smtClean="0"/>
              <a:t>25/05/2021</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10"/>
          </p:nvPr>
        </p:nvSpPr>
        <p:spPr/>
        <p:txBody>
          <a:bodyPr/>
          <a:lstStyle/>
          <a:p>
            <a:fld id="{F92A997A-888B-49A8-B294-A3D12A0C354B}" type="datetime1">
              <a:rPr lang="en-GB" smtClean="0"/>
              <a:t>25/05/2021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solidFill>
                  <a:schemeClr val="tx1"/>
                </a:solidFill>
              </a:defRPr>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10"/>
          </p:nvPr>
        </p:nvSpPr>
        <p:spPr/>
        <p:txBody>
          <a:bodyPr/>
          <a:lstStyle/>
          <a:p>
            <a:fld id="{3F314457-D666-4833-A078-3E137A35B47D}" type="datetime1">
              <a:rPr lang="en-GB" smtClean="0"/>
              <a:t>25/05/2021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4"/>
            <a:ext cx="5822522" cy="1012613"/>
          </a:xfrm>
        </p:spPr>
        <p:txBody>
          <a:bodyPr/>
          <a:lstStyle>
            <a:lvl1pPr algn="l">
              <a:defRPr baseline="0">
                <a:solidFill>
                  <a:srgbClr val="00457D"/>
                </a:solidFill>
                <a:latin typeface="Arial" pitchFamily="34" charset="0"/>
              </a:defRPr>
            </a:lvl1pPr>
          </a:lstStyle>
          <a:p>
            <a:r>
              <a:rPr lang="fr-FR" dirty="0"/>
              <a:t>Cliquez pour modifier le style du titre</a:t>
            </a:r>
          </a:p>
        </p:txBody>
      </p:sp>
      <p:sp>
        <p:nvSpPr>
          <p:cNvPr id="3" name="Sous-titre 2"/>
          <p:cNvSpPr>
            <a:spLocks noGrp="1"/>
          </p:cNvSpPr>
          <p:nvPr>
            <p:ph type="subTitle" idx="1"/>
          </p:nvPr>
        </p:nvSpPr>
        <p:spPr>
          <a:xfrm>
            <a:off x="2901189" y="6112424"/>
            <a:ext cx="5822522" cy="556937"/>
          </a:xfrm>
        </p:spPr>
        <p:txBody>
          <a:bodyPr>
            <a:normAutofit/>
          </a:bodyPr>
          <a:lstStyle>
            <a:lvl1pPr marL="0" indent="0" algn="l">
              <a:buNone/>
              <a:defRPr sz="1500" b="1" i="0" baseline="0">
                <a:solidFill>
                  <a:schemeClr val="tx2"/>
                </a:solidFill>
                <a:latin typeface="Arial" pitchFamily="34" charset="0"/>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1343F44B-DA6F-4345-A37C-3313DF9417D1}" type="datetime1">
              <a:rPr lang="en-GB"/>
              <a:pPr>
                <a:defRPr/>
              </a:pPr>
              <a:t>25/05/2021</a:t>
            </a:fld>
            <a:endParaRPr lang="fr-FR" dirty="0"/>
          </a:p>
        </p:txBody>
      </p:sp>
    </p:spTree>
    <p:extLst>
      <p:ext uri="{BB962C8B-B14F-4D97-AF65-F5344CB8AC3E}">
        <p14:creationId xmlns:p14="http://schemas.microsoft.com/office/powerpoint/2010/main" val="170609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4" name="Espace réservé de la date 3"/>
          <p:cNvSpPr>
            <a:spLocks noGrp="1"/>
          </p:cNvSpPr>
          <p:nvPr>
            <p:ph type="dt" sz="half" idx="10"/>
          </p:nvPr>
        </p:nvSpPr>
        <p:spPr/>
        <p:txBody>
          <a:bodyPr/>
          <a:lstStyle>
            <a:lvl1pPr>
              <a:defRPr baseline="0"/>
            </a:lvl1pPr>
          </a:lstStyle>
          <a:p>
            <a:pPr>
              <a:defRPr/>
            </a:pPr>
            <a:fld id="{C562F37E-CB42-4C9A-B4C0-25B80812BA36}" type="datetime1">
              <a:rPr lang="en-GB"/>
              <a:pPr>
                <a:defRPr/>
              </a:pPr>
              <a:t>25/05/2021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9FE811B-22FE-4DF3-9343-E28FC5528503}" type="slidenum">
              <a:rPr lang="fr-FR"/>
              <a:pPr>
                <a:defRPr/>
              </a:pPr>
              <a:t>‹#›</a:t>
            </a:fld>
            <a:endParaRPr lang="fr-FR" dirty="0"/>
          </a:p>
        </p:txBody>
      </p:sp>
    </p:spTree>
    <p:extLst>
      <p:ext uri="{BB962C8B-B14F-4D97-AF65-F5344CB8AC3E}">
        <p14:creationId xmlns:p14="http://schemas.microsoft.com/office/powerpoint/2010/main" val="206912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5"/>
          </a:xfrm>
        </p:spPr>
        <p:txBody>
          <a:bodyPr anchor="t">
            <a:normAutofit/>
          </a:bodyPr>
          <a:lstStyle>
            <a:lvl1pPr algn="l">
              <a:defRPr sz="2400" b="1" cap="all" baseline="0">
                <a:latin typeface="Arial" pitchFamily="34" charset="0"/>
              </a:defRPr>
            </a:lvl1pPr>
          </a:lstStyle>
          <a:p>
            <a:r>
              <a:rPr lang="fr-FR" dirty="0"/>
              <a:t>Cliquez pour modifier le style du titre</a:t>
            </a:r>
          </a:p>
        </p:txBody>
      </p:sp>
      <p:sp>
        <p:nvSpPr>
          <p:cNvPr id="3" name="Espace réservé du texte 2"/>
          <p:cNvSpPr>
            <a:spLocks noGrp="1"/>
          </p:cNvSpPr>
          <p:nvPr>
            <p:ph type="body" idx="1"/>
          </p:nvPr>
        </p:nvSpPr>
        <p:spPr>
          <a:xfrm>
            <a:off x="722313" y="2906716"/>
            <a:ext cx="7772400" cy="1500187"/>
          </a:xfrm>
        </p:spPr>
        <p:txBody>
          <a:bodyPr anchor="b">
            <a:normAutofit/>
          </a:bodyPr>
          <a:lstStyle>
            <a:lvl1pPr marL="0" indent="0">
              <a:buNone/>
              <a:defRPr sz="2000" baseline="0">
                <a:solidFill>
                  <a:schemeClr val="tx2"/>
                </a:solidFill>
                <a:latin typeface="Arial" pitchFamily="34" charset="0"/>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B701A8F-43D6-4CC9-B6AA-AA0810E02D5D}" type="datetime1">
              <a:rPr lang="en-GB"/>
              <a:pPr>
                <a:defRPr/>
              </a:pPr>
              <a:t>25/05/2021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21C10E0-E185-4B92-9770-86406EA10E6B}" type="slidenum">
              <a:rPr lang="fr-FR"/>
              <a:pPr>
                <a:defRPr/>
              </a:pPr>
              <a:t>‹#›</a:t>
            </a:fld>
            <a:endParaRPr lang="fr-FR" dirty="0"/>
          </a:p>
        </p:txBody>
      </p:sp>
    </p:spTree>
    <p:extLst>
      <p:ext uri="{BB962C8B-B14F-4D97-AF65-F5344CB8AC3E}">
        <p14:creationId xmlns:p14="http://schemas.microsoft.com/office/powerpoint/2010/main" val="273899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622813"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23894"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vl1pPr>
          </a:lstStyle>
          <a:p>
            <a:pPr>
              <a:defRPr/>
            </a:pPr>
            <a:fld id="{DD853C67-C0A3-476F-B628-B9136DA731A2}" type="datetime1">
              <a:rPr lang="en-GB"/>
              <a:pPr>
                <a:defRPr/>
              </a:pPr>
              <a:t>25/05/2021</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67A82D43-E14C-48D2-AFB4-7405CFC86860}" type="slidenum">
              <a:rPr lang="fr-FR"/>
              <a:pPr>
                <a:defRPr/>
              </a:pPr>
              <a:t>‹#›</a:t>
            </a:fld>
            <a:endParaRPr lang="fr-FR" dirty="0"/>
          </a:p>
        </p:txBody>
      </p:sp>
    </p:spTree>
    <p:extLst>
      <p:ext uri="{BB962C8B-B14F-4D97-AF65-F5344CB8AC3E}">
        <p14:creationId xmlns:p14="http://schemas.microsoft.com/office/powerpoint/2010/main" val="2099508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Titre 1"/>
          <p:cNvSpPr txBox="1">
            <a:spLocks/>
          </p:cNvSpPr>
          <p:nvPr userDrawn="1"/>
        </p:nvSpPr>
        <p:spPr bwMode="auto">
          <a:xfrm>
            <a:off x="3355975" y="441325"/>
            <a:ext cx="53308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0163" fontAlgn="base">
              <a:spcBef>
                <a:spcPct val="0"/>
              </a:spcBef>
              <a:spcAft>
                <a:spcPct val="0"/>
              </a:spcAft>
              <a:defRPr sz="2600">
                <a:solidFill>
                  <a:schemeClr val="tx1"/>
                </a:solidFill>
                <a:latin typeface="Arial" charset="0"/>
              </a:defRPr>
            </a:lvl6pPr>
            <a:lvl7pPr marL="2971800" indent="-228600" defTabSz="1300163" fontAlgn="base">
              <a:spcBef>
                <a:spcPct val="0"/>
              </a:spcBef>
              <a:spcAft>
                <a:spcPct val="0"/>
              </a:spcAft>
              <a:defRPr sz="2600">
                <a:solidFill>
                  <a:schemeClr val="tx1"/>
                </a:solidFill>
                <a:latin typeface="Arial" charset="0"/>
              </a:defRPr>
            </a:lvl7pPr>
            <a:lvl8pPr marL="3429000" indent="-228600" defTabSz="1300163" fontAlgn="base">
              <a:spcBef>
                <a:spcPct val="0"/>
              </a:spcBef>
              <a:spcAft>
                <a:spcPct val="0"/>
              </a:spcAft>
              <a:defRPr sz="2600">
                <a:solidFill>
                  <a:schemeClr val="tx1"/>
                </a:solidFill>
                <a:latin typeface="Arial" charset="0"/>
              </a:defRPr>
            </a:lvl8pPr>
            <a:lvl9pPr marL="3886200" indent="-228600" defTabSz="1300163" fontAlgn="base">
              <a:spcBef>
                <a:spcPct val="0"/>
              </a:spcBef>
              <a:spcAft>
                <a:spcPct val="0"/>
              </a:spcAft>
              <a:defRPr sz="2600">
                <a:solidFill>
                  <a:schemeClr val="tx1"/>
                </a:solidFill>
                <a:latin typeface="Arial" charset="0"/>
              </a:defRPr>
            </a:lvl9pPr>
          </a:lstStyle>
          <a:p>
            <a:pPr defTabSz="914051">
              <a:defRPr/>
            </a:pPr>
            <a:r>
              <a:rPr lang="fr-FR" sz="2400" b="1">
                <a:solidFill>
                  <a:srgbClr val="00457D"/>
                </a:solidFill>
              </a:rP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6"/>
          <p:cNvSpPr>
            <a:spLocks noGrp="1"/>
          </p:cNvSpPr>
          <p:nvPr>
            <p:ph type="dt" sz="half" idx="10"/>
          </p:nvPr>
        </p:nvSpPr>
        <p:spPr/>
        <p:txBody>
          <a:bodyPr/>
          <a:lstStyle>
            <a:lvl1pPr>
              <a:defRPr/>
            </a:lvl1pPr>
          </a:lstStyle>
          <a:p>
            <a:pPr>
              <a:defRPr/>
            </a:pPr>
            <a:fld id="{4BC4CE25-6756-4867-B5E3-DD3D10A4532A}" type="datetime1">
              <a:rPr lang="en-GB"/>
              <a:pPr>
                <a:defRPr/>
              </a:pPr>
              <a:t>25/05/2021</a:t>
            </a:fld>
            <a:endParaRPr lang="fr-FR" dirty="0"/>
          </a:p>
        </p:txBody>
      </p:sp>
      <p:sp>
        <p:nvSpPr>
          <p:cNvPr id="9" name="Espace réservé du pied de page 7"/>
          <p:cNvSpPr>
            <a:spLocks noGrp="1"/>
          </p:cNvSpPr>
          <p:nvPr>
            <p:ph type="ftr" sz="quarter" idx="11"/>
          </p:nvPr>
        </p:nvSpPr>
        <p:spPr/>
        <p:txBody>
          <a:bodyPr/>
          <a:lstStyle>
            <a:lvl1pPr>
              <a:defRPr/>
            </a:lvl1pPr>
          </a:lstStyle>
          <a:p>
            <a:pPr>
              <a:defRPr/>
            </a:pPr>
            <a:endParaRPr lang="fr-FR"/>
          </a:p>
        </p:txBody>
      </p:sp>
      <p:sp>
        <p:nvSpPr>
          <p:cNvPr id="10" name="Espace réservé du numéro de diapositive 8"/>
          <p:cNvSpPr>
            <a:spLocks noGrp="1"/>
          </p:cNvSpPr>
          <p:nvPr>
            <p:ph type="sldNum" sz="quarter" idx="12"/>
          </p:nvPr>
        </p:nvSpPr>
        <p:spPr/>
        <p:txBody>
          <a:bodyPr/>
          <a:lstStyle>
            <a:lvl1pPr>
              <a:defRPr/>
            </a:lvl1pPr>
          </a:lstStyle>
          <a:p>
            <a:pPr>
              <a:defRPr/>
            </a:pPr>
            <a:fld id="{486DF99D-7E48-42F5-B061-476369A560E2}" type="slidenum">
              <a:rPr lang="fr-FR"/>
              <a:pPr>
                <a:defRPr/>
              </a:pPr>
              <a:t>‹#›</a:t>
            </a:fld>
            <a:endParaRPr lang="fr-FR" dirty="0"/>
          </a:p>
        </p:txBody>
      </p:sp>
    </p:spTree>
    <p:extLst>
      <p:ext uri="{BB962C8B-B14F-4D97-AF65-F5344CB8AC3E}">
        <p14:creationId xmlns:p14="http://schemas.microsoft.com/office/powerpoint/2010/main" val="70706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pPr>
              <a:defRPr/>
            </a:pPr>
            <a:fld id="{BC4B883B-5FBF-4F46-9FE8-74F876A2241E}" type="datetime1">
              <a:rPr lang="en-GB"/>
              <a:pPr>
                <a:defRPr/>
              </a:pPr>
              <a:t>25/05/2021</a:t>
            </a:fld>
            <a:endParaRPr lang="fr-FR" dirty="0"/>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D8FBDB42-E355-4415-909E-F37F69D1C1D8}" type="slidenum">
              <a:rPr lang="fr-FR"/>
              <a:pPr>
                <a:defRPr/>
              </a:pPr>
              <a:t>‹#›</a:t>
            </a:fld>
            <a:endParaRPr lang="fr-FR" dirty="0"/>
          </a:p>
        </p:txBody>
      </p:sp>
    </p:spTree>
    <p:extLst>
      <p:ext uri="{BB962C8B-B14F-4D97-AF65-F5344CB8AC3E}">
        <p14:creationId xmlns:p14="http://schemas.microsoft.com/office/powerpoint/2010/main" val="10263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4D335C7F-436A-41A6-8801-B5251F31A705}" type="datetime1">
              <a:rPr lang="en-GB"/>
              <a:pPr>
                <a:defRPr/>
              </a:pPr>
              <a:t>25/05/2021</a:t>
            </a:fld>
            <a:endParaRPr lang="fr-FR" dirty="0"/>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DE4D09AA-D179-4021-88BC-9E5DBC5B34F3}" type="slidenum">
              <a:rPr lang="fr-FR"/>
              <a:pPr>
                <a:defRPr/>
              </a:pPr>
              <a:t>‹#›</a:t>
            </a:fld>
            <a:endParaRPr lang="fr-FR" dirty="0"/>
          </a:p>
        </p:txBody>
      </p:sp>
    </p:spTree>
    <p:extLst>
      <p:ext uri="{BB962C8B-B14F-4D97-AF65-F5344CB8AC3E}">
        <p14:creationId xmlns:p14="http://schemas.microsoft.com/office/powerpoint/2010/main" val="186649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1676236"/>
            <a:ext cx="3008313" cy="841415"/>
          </a:xfrm>
        </p:spPr>
        <p:txBody>
          <a:bodyPr anchor="b">
            <a:noAutofit/>
          </a:bodyPr>
          <a:lstStyle>
            <a:lvl1pPr algn="l">
              <a:defRPr sz="2400" b="1" baseline="0">
                <a:latin typeface="Arial" pitchFamily="34" charset="0"/>
              </a:defRPr>
            </a:lvl1pPr>
          </a:lstStyle>
          <a:p>
            <a:r>
              <a:rPr lang="fr-FR" dirty="0"/>
              <a:t>Cliquez pour modifier le style du titre</a:t>
            </a:r>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2" y="2729467"/>
            <a:ext cx="3008313" cy="3396696"/>
          </a:xfrm>
        </p:spPr>
        <p:txBody>
          <a:bodyPr>
            <a:normAutofit/>
          </a:bodyPr>
          <a:lstStyle>
            <a:lvl1pPr marL="0" indent="0">
              <a:buNone/>
              <a:defRPr sz="2000" baseline="0">
                <a:latin typeface="Arial" pitchFamily="34" charset="0"/>
              </a:defRPr>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E1567C77-B186-430C-ACDC-0C0546280440}" type="datetime1">
              <a:rPr lang="en-GB"/>
              <a:pPr>
                <a:defRPr/>
              </a:pPr>
              <a:t>25/05/2021</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9D0F3799-D411-4CA4-8950-49110ADEF485}" type="slidenum">
              <a:rPr lang="fr-FR"/>
              <a:pPr>
                <a:defRPr/>
              </a:pPr>
              <a:t>‹#›</a:t>
            </a:fld>
            <a:endParaRPr lang="fr-FR" dirty="0"/>
          </a:p>
        </p:txBody>
      </p:sp>
    </p:spTree>
    <p:extLst>
      <p:ext uri="{BB962C8B-B14F-4D97-AF65-F5344CB8AC3E}">
        <p14:creationId xmlns:p14="http://schemas.microsoft.com/office/powerpoint/2010/main" val="418282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idx="1"/>
          </p:nvPr>
        </p:nvSpPr>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fld id="{B6FC493D-445C-4FC4-A7DE-4CE38556806E}" type="datetime1">
              <a:rPr lang="en-GB" smtClean="0"/>
              <a:pPr/>
              <a:t>25/05/2021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3255604" y="593685"/>
            <a:ext cx="5486400" cy="4114800"/>
          </a:xfrm>
        </p:spPr>
        <p:txBody>
          <a:bodyPr rtlCol="0">
            <a:normAutofit/>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fr-FR" noProof="0"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2618749-FF10-46C6-B35D-013F7A46E474}" type="datetime1">
              <a:rPr lang="en-GB"/>
              <a:pPr>
                <a:defRPr/>
              </a:pPr>
              <a:t>25/05/2021</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810B7EB-1DF9-4ADF-BF90-0AEF406CA7BE}" type="slidenum">
              <a:rPr lang="fr-FR"/>
              <a:pPr>
                <a:defRPr/>
              </a:pPr>
              <a:t>‹#›</a:t>
            </a:fld>
            <a:endParaRPr lang="fr-FR" dirty="0"/>
          </a:p>
        </p:txBody>
      </p:sp>
    </p:spTree>
    <p:extLst>
      <p:ext uri="{BB962C8B-B14F-4D97-AF65-F5344CB8AC3E}">
        <p14:creationId xmlns:p14="http://schemas.microsoft.com/office/powerpoint/2010/main" val="3055008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31509698-AB33-4EC3-8BAA-8E59FF4AEB16}" type="datetime1">
              <a:rPr lang="en-GB"/>
              <a:pPr>
                <a:defRPr/>
              </a:pPr>
              <a:t>25/05/2021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8F8393-AC1D-468F-8D7A-6520BD0B22B5}" type="slidenum">
              <a:rPr lang="fr-FR"/>
              <a:pPr>
                <a:defRPr/>
              </a:pPr>
              <a:t>‹#›</a:t>
            </a:fld>
            <a:endParaRPr lang="fr-FR" dirty="0"/>
          </a:p>
        </p:txBody>
      </p:sp>
    </p:spTree>
    <p:extLst>
      <p:ext uri="{BB962C8B-B14F-4D97-AF65-F5344CB8AC3E}">
        <p14:creationId xmlns:p14="http://schemas.microsoft.com/office/powerpoint/2010/main" val="375687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8" y="1353144"/>
            <a:ext cx="2188891" cy="4759279"/>
          </a:xfrm>
        </p:spPr>
        <p:txBody>
          <a:bodyPr vert="eaVert"/>
          <a:lstStyle/>
          <a:p>
            <a:r>
              <a:rPr lang="fr-FR" dirty="0"/>
              <a:t>Cliquez pour modifier le style du titre</a:t>
            </a:r>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95B7114F-D420-4CDD-B55E-F8D924CA879A}" type="datetime1">
              <a:rPr lang="en-GB"/>
              <a:pPr>
                <a:defRPr/>
              </a:pPr>
              <a:t>25/05/2021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24146AA-5AFA-4716-BBE1-38A4150FBFC3}" type="slidenum">
              <a:rPr lang="fr-FR"/>
              <a:pPr>
                <a:defRPr/>
              </a:pPr>
              <a:t>‹#›</a:t>
            </a:fld>
            <a:endParaRPr lang="fr-FR" dirty="0"/>
          </a:p>
        </p:txBody>
      </p:sp>
    </p:spTree>
    <p:extLst>
      <p:ext uri="{BB962C8B-B14F-4D97-AF65-F5344CB8AC3E}">
        <p14:creationId xmlns:p14="http://schemas.microsoft.com/office/powerpoint/2010/main" val="318147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Edit Master text styles</a:t>
            </a:r>
          </a:p>
        </p:txBody>
      </p:sp>
      <p:sp>
        <p:nvSpPr>
          <p:cNvPr id="4" name="Espace réservé de la date 3"/>
          <p:cNvSpPr>
            <a:spLocks noGrp="1"/>
          </p:cNvSpPr>
          <p:nvPr>
            <p:ph type="dt" sz="half" idx="10"/>
          </p:nvPr>
        </p:nvSpPr>
        <p:spPr/>
        <p:txBody>
          <a:bodyPr/>
          <a:lstStyle/>
          <a:p>
            <a:fld id="{5BA09276-DB6E-4506-8951-DBDA404B2D10}" type="datetime1">
              <a:rPr lang="en-GB" smtClean="0"/>
              <a:t>25/05/2021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Espace réservé de la date 4"/>
          <p:cNvSpPr>
            <a:spLocks noGrp="1"/>
          </p:cNvSpPr>
          <p:nvPr>
            <p:ph type="dt" sz="half" idx="10"/>
          </p:nvPr>
        </p:nvSpPr>
        <p:spPr/>
        <p:txBody>
          <a:bodyPr/>
          <a:lstStyle/>
          <a:p>
            <a:fld id="{E1035F74-ED4B-4685-A4C7-675EF2628A62}" type="datetime1">
              <a:rPr lang="en-GB" smtClean="0"/>
              <a:t>25/05/2021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Espace réservé de la date 6"/>
          <p:cNvSpPr>
            <a:spLocks noGrp="1"/>
          </p:cNvSpPr>
          <p:nvPr>
            <p:ph type="dt" sz="half" idx="10"/>
          </p:nvPr>
        </p:nvSpPr>
        <p:spPr/>
        <p:txBody>
          <a:bodyPr/>
          <a:lstStyle/>
          <a:p>
            <a:fld id="{C0562CA2-AC71-4526-A883-96DC5255352F}" type="datetime1">
              <a:rPr lang="en-GB" smtClean="0"/>
              <a:t>25/05/2021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t>‹#›</a:t>
            </a:fld>
            <a:endParaRPr lang="fr-FR" dirty="0"/>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a:noFill/>
                </a:ln>
                <a:solidFill>
                  <a:srgbClr val="00457D"/>
                </a:solidFill>
                <a:effectLst/>
                <a:uLnTx/>
                <a:uFillTx/>
                <a:latin typeface="+mj-lt"/>
                <a:ea typeface="+mj-ea"/>
                <a:cs typeface="+mj-cs"/>
              </a:rPr>
              <a:t>Cliquez pour modifier le style du titre</a:t>
            </a:r>
            <a:endParaRPr kumimoji="0" lang="fr-FR" sz="2400" b="1" i="0" u="none" strike="noStrike" kern="1200" cap="none" spc="0" normalizeH="0" baseline="0" noProof="0" dirty="0">
              <a:ln>
                <a:noFill/>
              </a:ln>
              <a:solidFill>
                <a:srgbClr val="00457D"/>
              </a:solidFill>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Click to edit Master title style</a:t>
            </a:r>
            <a:endParaRPr lang="fr-FR" dirty="0"/>
          </a:p>
        </p:txBody>
      </p:sp>
      <p:sp>
        <p:nvSpPr>
          <p:cNvPr id="3" name="Espace réservé de la date 2"/>
          <p:cNvSpPr>
            <a:spLocks noGrp="1"/>
          </p:cNvSpPr>
          <p:nvPr>
            <p:ph type="dt" sz="half" idx="10"/>
          </p:nvPr>
        </p:nvSpPr>
        <p:spPr/>
        <p:txBody>
          <a:bodyPr/>
          <a:lstStyle/>
          <a:p>
            <a:fld id="{322736AD-CEF5-48DA-B35F-2BAB3E97A69B}" type="datetime1">
              <a:rPr lang="en-GB" smtClean="0"/>
              <a:t>25/05/2021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363E-B115-47CD-AEF4-B4CF64F4443A}" type="datetime1">
              <a:rPr lang="en-GB" smtClean="0"/>
              <a:t>25/05/2021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dirty="0"/>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solidFill>
                  <a:schemeClr val="tx1"/>
                </a:solidFill>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solidFill>
                  <a:schemeClr val="tx1"/>
                </a:solidFill>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Edit Master text styles</a:t>
            </a:r>
          </a:p>
        </p:txBody>
      </p:sp>
      <p:sp>
        <p:nvSpPr>
          <p:cNvPr id="5" name="Espace réservé de la date 4"/>
          <p:cNvSpPr>
            <a:spLocks noGrp="1"/>
          </p:cNvSpPr>
          <p:nvPr>
            <p:ph type="dt" sz="half" idx="10"/>
          </p:nvPr>
        </p:nvSpPr>
        <p:spPr/>
        <p:txBody>
          <a:bodyPr/>
          <a:lstStyle/>
          <a:p>
            <a:fld id="{F9E7892A-1FD1-4ACE-9D7C-5987A1C13FD6}" type="datetime1">
              <a:rPr lang="en-GB" smtClean="0"/>
              <a:t>25/05/2021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solidFill>
                  <a:schemeClr val="tx1"/>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Edit Master text styles</a:t>
            </a:r>
          </a:p>
        </p:txBody>
      </p:sp>
      <p:sp>
        <p:nvSpPr>
          <p:cNvPr id="5" name="Espace réservé de la date 4"/>
          <p:cNvSpPr>
            <a:spLocks noGrp="1"/>
          </p:cNvSpPr>
          <p:nvPr>
            <p:ph type="dt" sz="half" idx="10"/>
          </p:nvPr>
        </p:nvSpPr>
        <p:spPr/>
        <p:txBody>
          <a:bodyPr/>
          <a:lstStyle/>
          <a:p>
            <a:fld id="{97FB8FAE-1D99-443F-90E6-386401D0B90D}" type="datetime1">
              <a:rPr lang="en-GB" smtClean="0"/>
              <a:t>25/05/2021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a:t>Cliquez</a:t>
            </a:r>
            <a:r>
              <a:rPr lang="fr-FR" dirty="0"/>
              <a:t> pour modifier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1CF0C82D-C199-4409-B31F-F136E47AB0E5}" type="datetime1">
              <a:rPr lang="en-GB" smtClean="0"/>
              <a:t>25/05/2021</a:t>
            </a:fld>
            <a:endParaRPr lang="en-GB" dirty="0"/>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noProof="0"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200" kern="1200">
          <a:solidFill>
            <a:schemeClr val="tx1"/>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20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8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6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4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355975" y="441325"/>
            <a:ext cx="53308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GB" altLang="fr-FR" noProof="1"/>
              <a:t>Cliquez</a:t>
            </a:r>
            <a:r>
              <a:rPr lang="fr-FR" altLang="fr-FR"/>
              <a:t>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25" tIns="45713" rIns="91425" bIns="45713" rtlCol="0" anchor="ctr"/>
          <a:lstStyle>
            <a:lvl1pPr algn="l" defTabSz="914259" fontAlgn="auto">
              <a:spcBef>
                <a:spcPts val="0"/>
              </a:spcBef>
              <a:spcAft>
                <a:spcPts val="0"/>
              </a:spcAft>
              <a:defRPr sz="1100" baseline="0">
                <a:solidFill>
                  <a:srgbClr val="74A0CA"/>
                </a:solidFill>
                <a:latin typeface="Arial" pitchFamily="34" charset="0"/>
                <a:cs typeface="+mn-cs"/>
              </a:defRPr>
            </a:lvl1pPr>
          </a:lstStyle>
          <a:p>
            <a:pPr>
              <a:defRPr/>
            </a:pPr>
            <a:fld id="{BCAB6EF9-D222-4E92-9991-30E23AF4EFB3}" type="datetime1">
              <a:rPr lang="en-GB"/>
              <a:pPr>
                <a:defRPr/>
              </a:pPr>
              <a:t>25/05/2021</a:t>
            </a:fld>
            <a:endParaRPr lang="en-GB"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defTabSz="914259" fontAlgn="auto">
              <a:spcBef>
                <a:spcPts val="0"/>
              </a:spcBef>
              <a:spcAft>
                <a:spcPts val="0"/>
              </a:spcAft>
              <a:defRPr sz="1200">
                <a:solidFill>
                  <a:srgbClr val="00457D">
                    <a:tint val="75000"/>
                  </a:srgbClr>
                </a:solidFill>
                <a:latin typeface="+mn-lt"/>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defTabSz="914259" fontAlgn="auto">
              <a:spcBef>
                <a:spcPts val="0"/>
              </a:spcBef>
              <a:spcAft>
                <a:spcPts val="0"/>
              </a:spcAft>
              <a:defRPr sz="1200">
                <a:solidFill>
                  <a:srgbClr val="00457D">
                    <a:tint val="75000"/>
                  </a:srgbClr>
                </a:solidFill>
                <a:latin typeface="+mn-lt"/>
                <a:cs typeface="+mn-cs"/>
              </a:defRPr>
            </a:lvl1pPr>
          </a:lstStyle>
          <a:p>
            <a:pPr>
              <a:defRPr/>
            </a:pPr>
            <a:fld id="{CA016360-759C-4725-87F7-819E04CD74CA}" type="slidenum">
              <a:rPr lang="fr-FR"/>
              <a:pPr>
                <a:defRPr/>
              </a:pPr>
              <a:t>‹#›</a:t>
            </a:fld>
            <a:endParaRPr lang="fr-FR" dirty="0"/>
          </a:p>
        </p:txBody>
      </p:sp>
    </p:spTree>
    <p:extLst>
      <p:ext uri="{BB962C8B-B14F-4D97-AF65-F5344CB8AC3E}">
        <p14:creationId xmlns:p14="http://schemas.microsoft.com/office/powerpoint/2010/main" val="3142276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2813" rtl="0" eaLnBrk="0" fontAlgn="base" hangingPunct="0">
        <a:spcBef>
          <a:spcPct val="0"/>
        </a:spcBef>
        <a:spcAft>
          <a:spcPct val="0"/>
        </a:spcAft>
        <a:defRPr sz="2400" b="1" kern="1200">
          <a:solidFill>
            <a:srgbClr val="00457D"/>
          </a:solidFill>
          <a:latin typeface="+mj-lt"/>
          <a:ea typeface="+mj-ea"/>
          <a:cs typeface="+mj-cs"/>
        </a:defRPr>
      </a:lvl1pPr>
      <a:lvl2pPr algn="l" defTabSz="912813" rtl="0" eaLnBrk="0" fontAlgn="base" hangingPunct="0">
        <a:spcBef>
          <a:spcPct val="0"/>
        </a:spcBef>
        <a:spcAft>
          <a:spcPct val="0"/>
        </a:spcAft>
        <a:defRPr sz="2400" b="1">
          <a:solidFill>
            <a:srgbClr val="00457D"/>
          </a:solidFill>
          <a:latin typeface="Arial" charset="0"/>
        </a:defRPr>
      </a:lvl2pPr>
      <a:lvl3pPr algn="l" defTabSz="912813" rtl="0" eaLnBrk="0" fontAlgn="base" hangingPunct="0">
        <a:spcBef>
          <a:spcPct val="0"/>
        </a:spcBef>
        <a:spcAft>
          <a:spcPct val="0"/>
        </a:spcAft>
        <a:defRPr sz="2400" b="1">
          <a:solidFill>
            <a:srgbClr val="00457D"/>
          </a:solidFill>
          <a:latin typeface="Arial" charset="0"/>
        </a:defRPr>
      </a:lvl3pPr>
      <a:lvl4pPr algn="l" defTabSz="912813" rtl="0" eaLnBrk="0" fontAlgn="base" hangingPunct="0">
        <a:spcBef>
          <a:spcPct val="0"/>
        </a:spcBef>
        <a:spcAft>
          <a:spcPct val="0"/>
        </a:spcAft>
        <a:defRPr sz="2400" b="1">
          <a:solidFill>
            <a:srgbClr val="00457D"/>
          </a:solidFill>
          <a:latin typeface="Arial" charset="0"/>
        </a:defRPr>
      </a:lvl4pPr>
      <a:lvl5pPr algn="l" defTabSz="912813" rtl="0" eaLnBrk="0" fontAlgn="base" hangingPunct="0">
        <a:spcBef>
          <a:spcPct val="0"/>
        </a:spcBef>
        <a:spcAft>
          <a:spcPct val="0"/>
        </a:spcAft>
        <a:defRPr sz="2400" b="1">
          <a:solidFill>
            <a:srgbClr val="00457D"/>
          </a:solidFill>
          <a:latin typeface="Arial" charset="0"/>
        </a:defRPr>
      </a:lvl5pPr>
      <a:lvl6pPr marL="321424" algn="l" defTabSz="914051" rtl="0" fontAlgn="base">
        <a:spcBef>
          <a:spcPct val="0"/>
        </a:spcBef>
        <a:spcAft>
          <a:spcPct val="0"/>
        </a:spcAft>
        <a:defRPr sz="2400" b="1">
          <a:solidFill>
            <a:srgbClr val="00457D"/>
          </a:solidFill>
          <a:latin typeface="Arial" charset="0"/>
        </a:defRPr>
      </a:lvl6pPr>
      <a:lvl7pPr marL="642849" algn="l" defTabSz="914051" rtl="0" fontAlgn="base">
        <a:spcBef>
          <a:spcPct val="0"/>
        </a:spcBef>
        <a:spcAft>
          <a:spcPct val="0"/>
        </a:spcAft>
        <a:defRPr sz="2400" b="1">
          <a:solidFill>
            <a:srgbClr val="00457D"/>
          </a:solidFill>
          <a:latin typeface="Arial" charset="0"/>
        </a:defRPr>
      </a:lvl7pPr>
      <a:lvl8pPr marL="964274" algn="l" defTabSz="914051" rtl="0" fontAlgn="base">
        <a:spcBef>
          <a:spcPct val="0"/>
        </a:spcBef>
        <a:spcAft>
          <a:spcPct val="0"/>
        </a:spcAft>
        <a:defRPr sz="2400" b="1">
          <a:solidFill>
            <a:srgbClr val="00457D"/>
          </a:solidFill>
          <a:latin typeface="Arial" charset="0"/>
        </a:defRPr>
      </a:lvl8pPr>
      <a:lvl9pPr marL="1285697" algn="l" defTabSz="914051" rtl="0" fontAlgn="base">
        <a:spcBef>
          <a:spcPct val="0"/>
        </a:spcBef>
        <a:spcAft>
          <a:spcPct val="0"/>
        </a:spcAft>
        <a:defRPr sz="2400" b="1">
          <a:solidFill>
            <a:srgbClr val="00457D"/>
          </a:solidFill>
          <a:latin typeface="Arial" charset="0"/>
        </a:defRPr>
      </a:lvl9pPr>
    </p:titleStyle>
    <p:bodyStyle>
      <a:lvl1pPr marL="250825" indent="-201613" algn="l" defTabSz="912813" rtl="0" eaLnBrk="0" fontAlgn="base" hangingPunct="0">
        <a:spcBef>
          <a:spcPct val="0"/>
        </a:spcBef>
        <a:spcAft>
          <a:spcPct val="0"/>
        </a:spcAft>
        <a:buClr>
          <a:schemeClr val="tx2"/>
        </a:buClr>
        <a:buSzPct val="120000"/>
        <a:buFont typeface="Arial" charset="0"/>
        <a:buChar char="•"/>
        <a:defRPr sz="2000" kern="1200">
          <a:solidFill>
            <a:srgbClr val="74A0CA"/>
          </a:solidFill>
          <a:latin typeface="+mn-lt"/>
          <a:ea typeface="+mn-ea"/>
          <a:cs typeface="+mn-cs"/>
        </a:defRPr>
      </a:lvl1pPr>
      <a:lvl2pPr marL="741363" indent="-284163" algn="l" defTabSz="912813" rtl="0" eaLnBrk="0" fontAlgn="base" hangingPunct="0">
        <a:spcBef>
          <a:spcPct val="20000"/>
        </a:spcBef>
        <a:spcAft>
          <a:spcPct val="0"/>
        </a:spcAft>
        <a:buClr>
          <a:schemeClr val="accent1"/>
        </a:buClr>
        <a:buFont typeface="Arial" charset="0"/>
        <a:buChar char="►"/>
        <a:defRPr sz="1500" kern="1200">
          <a:solidFill>
            <a:srgbClr val="4B4B4B"/>
          </a:solidFill>
          <a:latin typeface="Arial" pitchFamily="34" charset="0"/>
          <a:ea typeface="+mn-ea"/>
          <a:cs typeface="+mn-cs"/>
        </a:defRPr>
      </a:lvl2pPr>
      <a:lvl3pPr marL="1141413" indent="-150813" algn="l" defTabSz="912813" rtl="0" eaLnBrk="0" fontAlgn="base" hangingPunct="0">
        <a:spcBef>
          <a:spcPct val="20000"/>
        </a:spcBef>
        <a:spcAft>
          <a:spcPct val="0"/>
        </a:spcAft>
        <a:buFont typeface="Arial" charset="0"/>
        <a:buChar char="•"/>
        <a:defRPr kern="1200">
          <a:solidFill>
            <a:srgbClr val="4B4B4B"/>
          </a:solidFill>
          <a:latin typeface="Arial"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kern="1200">
          <a:solidFill>
            <a:srgbClr val="4B4B4B"/>
          </a:solidFill>
          <a:latin typeface="Arial"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kern="1200">
          <a:solidFill>
            <a:srgbClr val="4B4B4B"/>
          </a:solidFill>
          <a:latin typeface="Arial" pitchFamily="34" charset="0"/>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ceer.e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01188" y="4441612"/>
            <a:ext cx="6063299" cy="1012613"/>
          </a:xfrm>
        </p:spPr>
        <p:txBody>
          <a:bodyPr>
            <a:noAutofit/>
          </a:bodyPr>
          <a:lstStyle/>
          <a:p>
            <a:r>
              <a:rPr lang="en-GB" dirty="0">
                <a:solidFill>
                  <a:schemeClr val="accent1"/>
                </a:solidFill>
              </a:rPr>
              <a:t>CEER Regulatory Benchmarking (RBM) Work Stream</a:t>
            </a:r>
            <a:br>
              <a:rPr lang="en-GB" dirty="0">
                <a:solidFill>
                  <a:schemeClr val="accent1"/>
                </a:solidFill>
              </a:rPr>
            </a:br>
            <a:r>
              <a:rPr lang="en-GB" dirty="0"/>
              <a:t>Monitoring NRAs’ Independence</a:t>
            </a:r>
          </a:p>
        </p:txBody>
      </p:sp>
      <p:sp>
        <p:nvSpPr>
          <p:cNvPr id="3" name="Sous-titre 2"/>
          <p:cNvSpPr>
            <a:spLocks noGrp="1"/>
          </p:cNvSpPr>
          <p:nvPr>
            <p:ph type="subTitle" idx="1"/>
          </p:nvPr>
        </p:nvSpPr>
        <p:spPr>
          <a:xfrm>
            <a:off x="2901189" y="6040415"/>
            <a:ext cx="5822522" cy="556937"/>
          </a:xfrm>
        </p:spPr>
        <p:txBody>
          <a:bodyPr>
            <a:noAutofit/>
          </a:bodyPr>
          <a:lstStyle/>
          <a:p>
            <a:r>
              <a:rPr lang="en-GB" sz="2000" dirty="0" err="1"/>
              <a:t>Dr.</a:t>
            </a:r>
            <a:r>
              <a:rPr lang="en-GB" sz="2000" dirty="0"/>
              <a:t> Nadia </a:t>
            </a:r>
            <a:r>
              <a:rPr lang="en-GB" sz="2000" dirty="0" err="1"/>
              <a:t>Horstmann</a:t>
            </a:r>
            <a:r>
              <a:rPr lang="en-GB" sz="2000" dirty="0"/>
              <a:t>, RBM Chair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Dynamic Regulation </a:t>
            </a:r>
            <a:br>
              <a:rPr lang="de-DE" dirty="0"/>
            </a:br>
            <a:r>
              <a:rPr lang="de-DE" dirty="0" err="1"/>
              <a:t>What</a:t>
            </a:r>
            <a:r>
              <a:rPr lang="de-DE" dirty="0"/>
              <a:t> </a:t>
            </a:r>
            <a:r>
              <a:rPr lang="de-DE" dirty="0" err="1"/>
              <a:t>are</a:t>
            </a:r>
            <a:r>
              <a:rPr lang="de-DE" dirty="0"/>
              <a:t> </a:t>
            </a:r>
            <a:r>
              <a:rPr lang="de-DE" dirty="0" err="1"/>
              <a:t>we</a:t>
            </a:r>
            <a:r>
              <a:rPr lang="de-DE" dirty="0"/>
              <a:t> </a:t>
            </a:r>
            <a:r>
              <a:rPr lang="de-DE" dirty="0" err="1"/>
              <a:t>talking</a:t>
            </a:r>
            <a:r>
              <a:rPr lang="de-DE" dirty="0"/>
              <a:t> </a:t>
            </a:r>
            <a:r>
              <a:rPr lang="de-DE" dirty="0" err="1"/>
              <a:t>about</a:t>
            </a:r>
            <a:r>
              <a:rPr lang="de-DE" dirty="0"/>
              <a:t>?</a:t>
            </a:r>
          </a:p>
        </p:txBody>
      </p:sp>
      <p:sp>
        <p:nvSpPr>
          <p:cNvPr id="3" name="Inhaltsplatzhalter 2"/>
          <p:cNvSpPr>
            <a:spLocks noGrp="1"/>
          </p:cNvSpPr>
          <p:nvPr>
            <p:ph idx="1"/>
          </p:nvPr>
        </p:nvSpPr>
        <p:spPr>
          <a:xfrm>
            <a:off x="179512" y="1394283"/>
            <a:ext cx="8784976" cy="4962067"/>
          </a:xfrm>
        </p:spPr>
        <p:txBody>
          <a:bodyPr/>
          <a:lstStyle/>
          <a:p>
            <a:r>
              <a:rPr lang="en-GB" sz="1600" b="1" dirty="0">
                <a:solidFill>
                  <a:srgbClr val="FF0000"/>
                </a:solidFill>
              </a:rPr>
              <a:t>CEER considers that regulation must be stable, but not static, and coherent with the fast-changing environment and market evolutions that digitalisation and decarbonisation bring about, whilst continuing to protect the European energy consumers ‘interests effectively.    </a:t>
            </a:r>
            <a:endParaRPr lang="de-DE" sz="1600" b="1" dirty="0">
              <a:solidFill>
                <a:srgbClr val="FF0000"/>
              </a:solidFill>
            </a:endParaRPr>
          </a:p>
          <a:p>
            <a:r>
              <a:rPr lang="en-GB" sz="1600" dirty="0">
                <a:solidFill>
                  <a:srgbClr val="002060"/>
                </a:solidFill>
              </a:rPr>
              <a:t>Need for </a:t>
            </a:r>
            <a:r>
              <a:rPr lang="en-GB" sz="1600" b="1" dirty="0">
                <a:solidFill>
                  <a:srgbClr val="002060"/>
                </a:solidFill>
              </a:rPr>
              <a:t>adaptive regulation = </a:t>
            </a:r>
            <a:r>
              <a:rPr lang="en-GB" sz="1600" dirty="0">
                <a:solidFill>
                  <a:srgbClr val="002060"/>
                </a:solidFill>
              </a:rPr>
              <a:t>NRAs </a:t>
            </a:r>
            <a:r>
              <a:rPr lang="en-GB" sz="1600" b="1" dirty="0">
                <a:solidFill>
                  <a:srgbClr val="002060"/>
                </a:solidFill>
              </a:rPr>
              <a:t>need to evolve </a:t>
            </a:r>
            <a:r>
              <a:rPr lang="en-GB" sz="1600" dirty="0">
                <a:solidFill>
                  <a:srgbClr val="002060"/>
                </a:solidFill>
              </a:rPr>
              <a:t>to implement CEP (ESI; Hydrogen and Methane Strategies) </a:t>
            </a:r>
          </a:p>
          <a:p>
            <a:pPr marL="49212" indent="0">
              <a:buNone/>
            </a:pPr>
            <a:endParaRPr lang="en-US" sz="1600" dirty="0">
              <a:solidFill>
                <a:srgbClr val="002060"/>
              </a:solidFill>
            </a:endParaRPr>
          </a:p>
          <a:p>
            <a:r>
              <a:rPr lang="en-US" sz="1600" b="1" dirty="0">
                <a:solidFill>
                  <a:srgbClr val="002060"/>
                </a:solidFill>
              </a:rPr>
              <a:t>Which tools</a:t>
            </a:r>
            <a:r>
              <a:rPr lang="en-US" sz="1600" dirty="0">
                <a:solidFill>
                  <a:srgbClr val="002060"/>
                </a:solidFill>
              </a:rPr>
              <a:t>:</a:t>
            </a:r>
            <a:endParaRPr lang="de-DE" sz="1600" dirty="0">
              <a:solidFill>
                <a:srgbClr val="002060"/>
              </a:solidFill>
            </a:endParaRPr>
          </a:p>
          <a:p>
            <a:pPr lvl="1"/>
            <a:r>
              <a:rPr lang="en-US" sz="1600" b="1" dirty="0">
                <a:solidFill>
                  <a:srgbClr val="002060"/>
                </a:solidFill>
              </a:rPr>
              <a:t>Regulatory sandbox </a:t>
            </a:r>
            <a:r>
              <a:rPr lang="en-US" sz="1600" dirty="0">
                <a:solidFill>
                  <a:srgbClr val="002060"/>
                </a:solidFill>
              </a:rPr>
              <a:t>approach: Not a single definition of regulatory sandbox BUT it is mostly seen as limited trials, approved by a public authority upon request of the innovators, to test in field new products, services and business models in a real-world environment, with the possibility to get a temporary waiver (exemptions or derogations) from the usual regulation. </a:t>
            </a:r>
          </a:p>
          <a:p>
            <a:pPr lvl="1"/>
            <a:r>
              <a:rPr lang="en-US" sz="1600" b="1" dirty="0">
                <a:solidFill>
                  <a:srgbClr val="002060"/>
                </a:solidFill>
              </a:rPr>
              <a:t>Pilot projects </a:t>
            </a:r>
            <a:r>
              <a:rPr lang="en-US" sz="1600" dirty="0">
                <a:solidFill>
                  <a:srgbClr val="002060"/>
                </a:solidFill>
              </a:rPr>
              <a:t>are put in place to trial on a local basis new and modern solutions (advanced measurement in the heating sector, self-consumption, electric vehicles, storage, flexibility, RES, etc.) or to contribute, more broadly, to the better functioning of the electricity wholesale market and the system operation.</a:t>
            </a:r>
          </a:p>
          <a:p>
            <a:pPr lvl="1"/>
            <a:r>
              <a:rPr lang="en-US" sz="1600" b="1" dirty="0">
                <a:solidFill>
                  <a:srgbClr val="002060"/>
                </a:solidFill>
              </a:rPr>
              <a:t>Pilot regulation</a:t>
            </a:r>
            <a:r>
              <a:rPr lang="en-US" sz="1600" dirty="0">
                <a:solidFill>
                  <a:srgbClr val="002060"/>
                </a:solidFill>
              </a:rPr>
              <a:t>: new and experimental regulatory frameworks put in place for a limited time frame</a:t>
            </a:r>
            <a:endParaRPr lang="de-DE" sz="1600" dirty="0">
              <a:solidFill>
                <a:srgbClr val="002060"/>
              </a:solidFill>
            </a:endParaRPr>
          </a:p>
        </p:txBody>
      </p:sp>
      <p:sp>
        <p:nvSpPr>
          <p:cNvPr id="4" name="Foliennummernplatzhalter 3"/>
          <p:cNvSpPr>
            <a:spLocks noGrp="1"/>
          </p:cNvSpPr>
          <p:nvPr>
            <p:ph type="sldNum" sz="quarter" idx="12"/>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49FE811B-22FE-4DF3-9343-E28FC5528503}" type="slidenum">
              <a:rPr kumimoji="0" lang="fr-FR" sz="1200" b="0" i="0" u="none" strike="noStrike" kern="1200" cap="none" spc="0" normalizeH="0" baseline="0" noProof="0" smtClean="0">
                <a:ln>
                  <a:noFill/>
                </a:ln>
                <a:solidFill>
                  <a:srgbClr val="00457D">
                    <a:tint val="75000"/>
                  </a:srgbClr>
                </a:solidFill>
                <a:effectLst/>
                <a:uLnTx/>
                <a:uFillTx/>
                <a:latin typeface="Arial"/>
                <a:ea typeface="+mn-ea"/>
                <a:cs typeface="+mn-cs"/>
              </a:rPr>
              <a:pPr marL="0" marR="0" lvl="0" indent="0" algn="r" defTabSz="914259"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457D">
                  <a:tint val="75000"/>
                </a:srgbClr>
              </a:solidFill>
              <a:effectLst/>
              <a:uLnTx/>
              <a:uFillTx/>
              <a:latin typeface="Arial"/>
              <a:ea typeface="+mn-ea"/>
              <a:cs typeface="+mn-cs"/>
            </a:endParaRPr>
          </a:p>
        </p:txBody>
      </p:sp>
    </p:spTree>
    <p:extLst>
      <p:ext uri="{BB962C8B-B14F-4D97-AF65-F5344CB8AC3E}">
        <p14:creationId xmlns:p14="http://schemas.microsoft.com/office/powerpoint/2010/main" val="223004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Conclusions 1/2</a:t>
            </a:r>
            <a:br>
              <a:rPr lang="en-US" dirty="0"/>
            </a:br>
            <a:endParaRPr lang="de-DE" dirty="0"/>
          </a:p>
        </p:txBody>
      </p:sp>
      <p:sp>
        <p:nvSpPr>
          <p:cNvPr id="3" name="Inhaltsplatzhalter 2"/>
          <p:cNvSpPr>
            <a:spLocks noGrp="1"/>
          </p:cNvSpPr>
          <p:nvPr>
            <p:ph idx="1"/>
          </p:nvPr>
        </p:nvSpPr>
        <p:spPr>
          <a:xfrm>
            <a:off x="539552" y="1124744"/>
            <a:ext cx="8229600" cy="4525963"/>
          </a:xfrm>
        </p:spPr>
        <p:txBody>
          <a:bodyPr/>
          <a:lstStyle/>
          <a:p>
            <a:r>
              <a:rPr lang="en-US" sz="1100" dirty="0">
                <a:solidFill>
                  <a:srgbClr val="002060"/>
                </a:solidFill>
              </a:rPr>
              <a:t>In most of MS </a:t>
            </a:r>
            <a:r>
              <a:rPr lang="en-US" sz="1100" b="1" dirty="0">
                <a:solidFill>
                  <a:srgbClr val="002060"/>
                </a:solidFill>
              </a:rPr>
              <a:t>the existing national legal and regulatory frameworks already allow </a:t>
            </a:r>
            <a:r>
              <a:rPr lang="en-US" sz="1100" dirty="0">
                <a:solidFill>
                  <a:srgbClr val="002060"/>
                </a:solidFill>
              </a:rPr>
              <a:t>for the development of innovation and/or incentive regulation</a:t>
            </a:r>
          </a:p>
          <a:p>
            <a:r>
              <a:rPr lang="en-US" sz="1100" dirty="0">
                <a:solidFill>
                  <a:srgbClr val="002060"/>
                </a:solidFill>
              </a:rPr>
              <a:t>DR possible through </a:t>
            </a:r>
            <a:r>
              <a:rPr lang="en-US" sz="1100" b="1" dirty="0">
                <a:solidFill>
                  <a:srgbClr val="002060"/>
                </a:solidFill>
              </a:rPr>
              <a:t>tariff regulation, exemptions and flexibility</a:t>
            </a:r>
          </a:p>
          <a:p>
            <a:r>
              <a:rPr lang="en-US" sz="1100" dirty="0">
                <a:solidFill>
                  <a:srgbClr val="002060"/>
                </a:solidFill>
              </a:rPr>
              <a:t>Most of NRAs assess existing tools of DR in other sectors to be transposed in the energy sector</a:t>
            </a:r>
          </a:p>
          <a:p>
            <a:r>
              <a:rPr lang="en-US" sz="1100" dirty="0">
                <a:solidFill>
                  <a:srgbClr val="002060"/>
                </a:solidFill>
              </a:rPr>
              <a:t>NRAs have </a:t>
            </a:r>
            <a:r>
              <a:rPr lang="en-US" sz="1100" b="1" dirty="0">
                <a:solidFill>
                  <a:srgbClr val="002060"/>
                </a:solidFill>
              </a:rPr>
              <a:t>already implemented tools for DR or to implement after the transposition of the CEP</a:t>
            </a:r>
          </a:p>
          <a:p>
            <a:r>
              <a:rPr lang="en-US" sz="1100" b="1" u="sng" dirty="0">
                <a:solidFill>
                  <a:srgbClr val="002060"/>
                </a:solidFill>
              </a:rPr>
              <a:t>Trends driving DR are: </a:t>
            </a:r>
          </a:p>
          <a:p>
            <a:pPr lvl="1"/>
            <a:r>
              <a:rPr lang="en-US" sz="1100" dirty="0">
                <a:solidFill>
                  <a:srgbClr val="002060"/>
                </a:solidFill>
              </a:rPr>
              <a:t>RES generation, </a:t>
            </a:r>
          </a:p>
          <a:p>
            <a:pPr lvl="1"/>
            <a:r>
              <a:rPr lang="en-US" sz="1100" dirty="0">
                <a:solidFill>
                  <a:srgbClr val="002060"/>
                </a:solidFill>
              </a:rPr>
              <a:t>Smart technologies, </a:t>
            </a:r>
          </a:p>
          <a:p>
            <a:pPr lvl="1"/>
            <a:r>
              <a:rPr lang="en-US" sz="1100" dirty="0">
                <a:solidFill>
                  <a:srgbClr val="002060"/>
                </a:solidFill>
              </a:rPr>
              <a:t>Flexibility services,</a:t>
            </a:r>
          </a:p>
          <a:p>
            <a:pPr lvl="1"/>
            <a:r>
              <a:rPr lang="en-US" sz="1100" dirty="0">
                <a:solidFill>
                  <a:srgbClr val="002060"/>
                </a:solidFill>
              </a:rPr>
              <a:t>Tariff regulation, and </a:t>
            </a:r>
          </a:p>
          <a:p>
            <a:pPr lvl="1"/>
            <a:r>
              <a:rPr lang="en-US" sz="1100" dirty="0">
                <a:solidFill>
                  <a:srgbClr val="002060"/>
                </a:solidFill>
              </a:rPr>
              <a:t>Other trends e.g. </a:t>
            </a:r>
            <a:r>
              <a:rPr lang="en-US" sz="1100" dirty="0" err="1">
                <a:solidFill>
                  <a:srgbClr val="002060"/>
                </a:solidFill>
              </a:rPr>
              <a:t>Digitalisation</a:t>
            </a:r>
            <a:r>
              <a:rPr lang="en-US" sz="1100" dirty="0">
                <a:solidFill>
                  <a:srgbClr val="002060"/>
                </a:solidFill>
              </a:rPr>
              <a:t>, Sector coupling, new uses for gas network and deployment of electric vehicles.</a:t>
            </a:r>
          </a:p>
          <a:p>
            <a:r>
              <a:rPr lang="en-US" sz="1100" b="1" u="sng" dirty="0">
                <a:solidFill>
                  <a:srgbClr val="002060"/>
                </a:solidFill>
              </a:rPr>
              <a:t>Barriers</a:t>
            </a:r>
            <a:r>
              <a:rPr lang="en-US" sz="1100" dirty="0">
                <a:solidFill>
                  <a:srgbClr val="002060"/>
                </a:solidFill>
              </a:rPr>
              <a:t> to promote innovation and evolution for market players are:</a:t>
            </a:r>
          </a:p>
          <a:p>
            <a:pPr lvl="1"/>
            <a:r>
              <a:rPr lang="en-US" sz="1100" dirty="0">
                <a:solidFill>
                  <a:srgbClr val="002060"/>
                </a:solidFill>
              </a:rPr>
              <a:t>the lack of incentives, </a:t>
            </a:r>
          </a:p>
          <a:p>
            <a:pPr lvl="1"/>
            <a:r>
              <a:rPr lang="en-US" sz="1100" dirty="0">
                <a:solidFill>
                  <a:srgbClr val="002060"/>
                </a:solidFill>
              </a:rPr>
              <a:t>the inadequate legal and regulatory framework, </a:t>
            </a:r>
          </a:p>
          <a:p>
            <a:pPr lvl="1"/>
            <a:r>
              <a:rPr lang="en-US" sz="1100" dirty="0">
                <a:solidFill>
                  <a:srgbClr val="002060"/>
                </a:solidFill>
              </a:rPr>
              <a:t>the lack of resources (budget and/or human resources),</a:t>
            </a:r>
          </a:p>
          <a:p>
            <a:pPr lvl="1"/>
            <a:r>
              <a:rPr lang="en-US" sz="1100" dirty="0">
                <a:solidFill>
                  <a:srgbClr val="002060"/>
                </a:solidFill>
              </a:rPr>
              <a:t>the EU unbundling rules that prevent taking advantage of the know-how of the TSOs,</a:t>
            </a:r>
          </a:p>
          <a:p>
            <a:pPr lvl="1"/>
            <a:r>
              <a:rPr lang="en-US" sz="1100" dirty="0">
                <a:solidFill>
                  <a:srgbClr val="002060"/>
                </a:solidFill>
              </a:rPr>
              <a:t>the current market design e.g. the restricted relationships between consumers and the energy system. </a:t>
            </a:r>
          </a:p>
          <a:p>
            <a:r>
              <a:rPr lang="en-US" sz="1100" dirty="0">
                <a:solidFill>
                  <a:srgbClr val="002060"/>
                </a:solidFill>
              </a:rPr>
              <a:t>No significant barriers to innovation from a cost perspective. Incentives for innovation are put in place and “innovation related costs” are being mostly accepted by NRAs.</a:t>
            </a:r>
          </a:p>
          <a:p>
            <a:r>
              <a:rPr lang="en-US" sz="1100" dirty="0">
                <a:solidFill>
                  <a:srgbClr val="002060"/>
                </a:solidFill>
              </a:rPr>
              <a:t>Governments and/or NRAs define in </a:t>
            </a:r>
            <a:r>
              <a:rPr lang="en-US" sz="1100" b="1" dirty="0">
                <a:solidFill>
                  <a:srgbClr val="002060"/>
                </a:solidFill>
              </a:rPr>
              <a:t>strategic plans or orientation frameworks</a:t>
            </a:r>
            <a:r>
              <a:rPr lang="en-US" sz="1100" dirty="0">
                <a:solidFill>
                  <a:srgbClr val="002060"/>
                </a:solidFill>
              </a:rPr>
              <a:t> the goals to be achieved in terms of innovation and incentive regulation</a:t>
            </a:r>
          </a:p>
          <a:p>
            <a:r>
              <a:rPr lang="en-US" sz="1100" b="1" dirty="0">
                <a:solidFill>
                  <a:srgbClr val="002060"/>
                </a:solidFill>
              </a:rPr>
              <a:t>Consumer interests </a:t>
            </a:r>
            <a:r>
              <a:rPr lang="en-US" sz="1100" dirty="0">
                <a:solidFill>
                  <a:srgbClr val="002060"/>
                </a:solidFill>
              </a:rPr>
              <a:t>are being taken into consideration through consultations and transparent discussions. </a:t>
            </a:r>
          </a:p>
          <a:p>
            <a:r>
              <a:rPr lang="en-US" sz="1100" dirty="0">
                <a:solidFill>
                  <a:srgbClr val="002060"/>
                </a:solidFill>
              </a:rPr>
              <a:t>Stakeholders with whom NRAs mainly exchange are:</a:t>
            </a:r>
          </a:p>
          <a:p>
            <a:pPr lvl="1"/>
            <a:r>
              <a:rPr lang="en-US" sz="1100" dirty="0">
                <a:solidFill>
                  <a:srgbClr val="002060"/>
                </a:solidFill>
              </a:rPr>
              <a:t>primarily the regulated entities (19 NRAs do liaise with network operators), </a:t>
            </a:r>
          </a:p>
          <a:p>
            <a:pPr lvl="1"/>
            <a:r>
              <a:rPr lang="en-US" sz="1100" dirty="0">
                <a:solidFill>
                  <a:srgbClr val="002060"/>
                </a:solidFill>
              </a:rPr>
              <a:t>market players and with the government and local representatives,</a:t>
            </a:r>
          </a:p>
          <a:p>
            <a:pPr lvl="1"/>
            <a:r>
              <a:rPr lang="en-US" sz="1100" dirty="0">
                <a:solidFill>
                  <a:srgbClr val="002060"/>
                </a:solidFill>
              </a:rPr>
              <a:t>academics, consumer representatives or other authorities e.g. economic regulatory authorities. </a:t>
            </a:r>
          </a:p>
          <a:p>
            <a:pPr lvl="1"/>
            <a:r>
              <a:rPr lang="en-US" sz="1100" dirty="0">
                <a:solidFill>
                  <a:srgbClr val="002060"/>
                </a:solidFill>
              </a:rPr>
              <a:t>Some NRAs indicated their cooperation with other professional associations or stakeholder (e.g. Think </a:t>
            </a:r>
            <a:r>
              <a:rPr lang="en-US" sz="1100" dirty="0" err="1">
                <a:solidFill>
                  <a:srgbClr val="002060"/>
                </a:solidFill>
              </a:rPr>
              <a:t>Smartgrids</a:t>
            </a:r>
            <a:r>
              <a:rPr lang="en-US" sz="1100" dirty="0">
                <a:solidFill>
                  <a:srgbClr val="002060"/>
                </a:solidFill>
              </a:rPr>
              <a:t> in France). </a:t>
            </a:r>
          </a:p>
          <a:p>
            <a:endParaRPr lang="de-DE" sz="1100" dirty="0">
              <a:solidFill>
                <a:srgbClr val="002060"/>
              </a:solidFill>
            </a:endParaRPr>
          </a:p>
        </p:txBody>
      </p:sp>
      <p:sp>
        <p:nvSpPr>
          <p:cNvPr id="4" name="Foliennummernplatzhalter 3"/>
          <p:cNvSpPr>
            <a:spLocks noGrp="1"/>
          </p:cNvSpPr>
          <p:nvPr>
            <p:ph type="sldNum" sz="quarter" idx="12"/>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49FE811B-22FE-4DF3-9343-E28FC5528503}" type="slidenum">
              <a:rPr kumimoji="0" lang="fr-FR" sz="1200" b="0" i="0" u="none" strike="noStrike" kern="1200" cap="none" spc="0" normalizeH="0" baseline="0" noProof="0" smtClean="0">
                <a:ln>
                  <a:noFill/>
                </a:ln>
                <a:solidFill>
                  <a:srgbClr val="00457D">
                    <a:tint val="75000"/>
                  </a:srgbClr>
                </a:solidFill>
                <a:effectLst/>
                <a:uLnTx/>
                <a:uFillTx/>
                <a:latin typeface="Arial"/>
                <a:ea typeface="+mn-ea"/>
                <a:cs typeface="+mn-cs"/>
              </a:rPr>
              <a:pPr marL="0" marR="0" lvl="0" indent="0" algn="r" defTabSz="914259"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0457D">
                  <a:tint val="75000"/>
                </a:srgbClr>
              </a:solidFill>
              <a:effectLst/>
              <a:uLnTx/>
              <a:uFillTx/>
              <a:latin typeface="Arial"/>
              <a:ea typeface="+mn-ea"/>
              <a:cs typeface="+mn-cs"/>
            </a:endParaRPr>
          </a:p>
        </p:txBody>
      </p:sp>
    </p:spTree>
    <p:extLst>
      <p:ext uri="{BB962C8B-B14F-4D97-AF65-F5344CB8AC3E}">
        <p14:creationId xmlns:p14="http://schemas.microsoft.com/office/powerpoint/2010/main" val="142410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0" y="476672"/>
            <a:ext cx="4266933" cy="321719"/>
          </a:xfrm>
        </p:spPr>
        <p:txBody>
          <a:bodyPr>
            <a:normAutofit fontScale="90000"/>
          </a:bodyPr>
          <a:lstStyle/>
          <a:p>
            <a:r>
              <a:rPr lang="en-GB" dirty="0"/>
              <a:t>Conclusion 2/2</a:t>
            </a:r>
          </a:p>
        </p:txBody>
      </p:sp>
      <p:sp>
        <p:nvSpPr>
          <p:cNvPr id="3" name="Espace réservé du contenu 2"/>
          <p:cNvSpPr>
            <a:spLocks noGrp="1"/>
          </p:cNvSpPr>
          <p:nvPr>
            <p:ph idx="1"/>
          </p:nvPr>
        </p:nvSpPr>
        <p:spPr>
          <a:xfrm>
            <a:off x="-36512" y="950327"/>
            <a:ext cx="9145016" cy="5805264"/>
          </a:xfrm>
        </p:spPr>
        <p:txBody>
          <a:bodyPr>
            <a:noAutofit/>
          </a:bodyPr>
          <a:lstStyle/>
          <a:p>
            <a:pPr marL="685800" lvl="2" indent="0">
              <a:buNone/>
            </a:pPr>
            <a:r>
              <a:rPr lang="en-US" sz="1100" b="1" dirty="0">
                <a:solidFill>
                  <a:srgbClr val="002060"/>
                </a:solidFill>
              </a:rPr>
              <a:t>A large majority of NRAs allow for experimental regulatory tool to test and anticipate future evolutions such as regulatory sandbox or pilot projects</a:t>
            </a:r>
            <a:r>
              <a:rPr lang="en-US" sz="1100" dirty="0">
                <a:solidFill>
                  <a:srgbClr val="002060"/>
                </a:solidFill>
              </a:rPr>
              <a:t>. Some NRAs already have regulatory sandbox regimes, pilot projects or pilot regulation in place, some others are in the process of setting these up. </a:t>
            </a:r>
          </a:p>
          <a:p>
            <a:pPr marL="685800" lvl="2" indent="0">
              <a:buNone/>
            </a:pPr>
            <a:r>
              <a:rPr lang="en-US" sz="1100" dirty="0">
                <a:solidFill>
                  <a:srgbClr val="002060"/>
                </a:solidFill>
              </a:rPr>
              <a:t>For countries which do not implement regulatory sandboxes the following four tools of DR tools are commonly used to implement the projects:</a:t>
            </a:r>
          </a:p>
          <a:p>
            <a:pPr lvl="2"/>
            <a:r>
              <a:rPr lang="en-US" sz="1100" dirty="0">
                <a:solidFill>
                  <a:srgbClr val="002060"/>
                </a:solidFill>
              </a:rPr>
              <a:t>“Classic regulation tools” such as incentive regulation and interconnection issues.</a:t>
            </a:r>
          </a:p>
          <a:p>
            <a:pPr lvl="2"/>
            <a:r>
              <a:rPr lang="en-US" sz="1100" dirty="0">
                <a:solidFill>
                  <a:srgbClr val="002060"/>
                </a:solidFill>
              </a:rPr>
              <a:t>Smart technologies, including smart meters and smart grids.</a:t>
            </a:r>
          </a:p>
          <a:p>
            <a:pPr lvl="2"/>
            <a:r>
              <a:rPr lang="en-US" sz="1100" dirty="0">
                <a:solidFill>
                  <a:srgbClr val="002060"/>
                </a:solidFill>
              </a:rPr>
              <a:t>Participation/consultation of market participants in the process (e.g. revising the market code for E-Control).</a:t>
            </a:r>
          </a:p>
          <a:p>
            <a:pPr lvl="2"/>
            <a:r>
              <a:rPr lang="en-US" sz="1100" dirty="0"/>
              <a:t>Pilot projects</a:t>
            </a:r>
          </a:p>
          <a:p>
            <a:pPr marL="685800" lvl="2" indent="0">
              <a:buNone/>
            </a:pPr>
            <a:r>
              <a:rPr lang="en-US" sz="1100" dirty="0">
                <a:solidFill>
                  <a:srgbClr val="002060"/>
                </a:solidFill>
              </a:rPr>
              <a:t>The </a:t>
            </a:r>
            <a:r>
              <a:rPr lang="en-US" sz="1100" b="1" dirty="0">
                <a:solidFill>
                  <a:srgbClr val="002060"/>
                </a:solidFill>
              </a:rPr>
              <a:t>main sectors where DR Tools have been implemented</a:t>
            </a:r>
            <a:r>
              <a:rPr lang="en-US" sz="1100" dirty="0">
                <a:solidFill>
                  <a:srgbClr val="002060"/>
                </a:solidFill>
              </a:rPr>
              <a:t> are the tariff structure, the price or Revenue controls, and smart metering. Other tools in place are:</a:t>
            </a:r>
          </a:p>
          <a:p>
            <a:pPr lvl="3"/>
            <a:r>
              <a:rPr lang="en-US" sz="1100" dirty="0">
                <a:solidFill>
                  <a:srgbClr val="002060"/>
                </a:solidFill>
              </a:rPr>
              <a:t>Sandboxes regulation put in place (CRE, </a:t>
            </a:r>
            <a:r>
              <a:rPr lang="en-US" sz="1100" dirty="0" err="1">
                <a:solidFill>
                  <a:srgbClr val="002060"/>
                </a:solidFill>
              </a:rPr>
              <a:t>Ofgem</a:t>
            </a:r>
            <a:r>
              <a:rPr lang="en-US" sz="1100" dirty="0">
                <a:solidFill>
                  <a:srgbClr val="002060"/>
                </a:solidFill>
              </a:rPr>
              <a:t>);</a:t>
            </a:r>
          </a:p>
          <a:p>
            <a:pPr lvl="3"/>
            <a:r>
              <a:rPr lang="en-US" sz="1100" dirty="0">
                <a:solidFill>
                  <a:srgbClr val="002060"/>
                </a:solidFill>
              </a:rPr>
              <a:t>Regulatory Sandbox system focusing on the Clean Energy Package (CRU);</a:t>
            </a:r>
          </a:p>
          <a:p>
            <a:pPr lvl="3"/>
            <a:r>
              <a:rPr lang="en-US" sz="1100" dirty="0">
                <a:solidFill>
                  <a:srgbClr val="002060"/>
                </a:solidFill>
              </a:rPr>
              <a:t>Amendments to laws enabling regulatory sandbox and possibility for additional incentives for innovative projects that will be decided by the regulator (VERT);</a:t>
            </a:r>
          </a:p>
          <a:p>
            <a:pPr lvl="3"/>
            <a:r>
              <a:rPr lang="en-US" sz="1100" dirty="0">
                <a:solidFill>
                  <a:srgbClr val="002060"/>
                </a:solidFill>
              </a:rPr>
              <a:t>Work initiated on a regulatory sandbox approach (</a:t>
            </a:r>
            <a:r>
              <a:rPr lang="en-US" sz="1100" dirty="0" err="1">
                <a:solidFill>
                  <a:srgbClr val="002060"/>
                </a:solidFill>
              </a:rPr>
              <a:t>Ei</a:t>
            </a:r>
            <a:r>
              <a:rPr lang="en-US" sz="1100" dirty="0">
                <a:solidFill>
                  <a:srgbClr val="002060"/>
                </a:solidFill>
              </a:rPr>
              <a:t>);</a:t>
            </a:r>
          </a:p>
          <a:p>
            <a:pPr lvl="3"/>
            <a:r>
              <a:rPr lang="en-US" sz="1100" dirty="0">
                <a:solidFill>
                  <a:srgbClr val="002060"/>
                </a:solidFill>
              </a:rPr>
              <a:t>Smart islands and energy storage issues to be considered for a DR approach (RAE);</a:t>
            </a:r>
          </a:p>
          <a:p>
            <a:pPr lvl="3"/>
            <a:r>
              <a:rPr lang="en-US" sz="1100" dirty="0">
                <a:solidFill>
                  <a:srgbClr val="002060"/>
                </a:solidFill>
              </a:rPr>
              <a:t>Flexibility services issues to be considered for a DR approach (ARERA and </a:t>
            </a:r>
            <a:r>
              <a:rPr lang="en-US" sz="1100" dirty="0" err="1">
                <a:solidFill>
                  <a:srgbClr val="002060"/>
                </a:solidFill>
              </a:rPr>
              <a:t>Ei</a:t>
            </a:r>
            <a:r>
              <a:rPr lang="en-US" sz="1100" dirty="0">
                <a:solidFill>
                  <a:srgbClr val="002060"/>
                </a:solidFill>
              </a:rPr>
              <a:t>);</a:t>
            </a:r>
          </a:p>
          <a:p>
            <a:pPr lvl="2"/>
            <a:r>
              <a:rPr lang="en-US" sz="1100" b="1" dirty="0">
                <a:solidFill>
                  <a:srgbClr val="002060"/>
                </a:solidFill>
              </a:rPr>
              <a:t>NRAs setup exchange of information on cross-sectoral issues </a:t>
            </a:r>
            <a:r>
              <a:rPr lang="en-US" sz="1100" dirty="0">
                <a:solidFill>
                  <a:srgbClr val="002060"/>
                </a:solidFill>
              </a:rPr>
              <a:t>(telecoms, transport, postal services, water) which may include topics such as prices and tariffs setting, innovative uses of energy, transport data, electricity mobility</a:t>
            </a:r>
          </a:p>
          <a:p>
            <a:pPr lvl="2"/>
            <a:r>
              <a:rPr lang="en-US" sz="1100" dirty="0">
                <a:solidFill>
                  <a:srgbClr val="002060"/>
                </a:solidFill>
              </a:rPr>
              <a:t>Pilot projects are put in place to promote new and modern solutions (advanced measurement in the heating sector, self-consumption, electric vehicles, storage, flexibility, RES, etc.) </a:t>
            </a:r>
          </a:p>
          <a:p>
            <a:pPr lvl="2"/>
            <a:r>
              <a:rPr lang="en-US" sz="1100" dirty="0">
                <a:solidFill>
                  <a:srgbClr val="002060"/>
                </a:solidFill>
              </a:rPr>
              <a:t>Practices and tools to test and anticipate future market evolutions may include: </a:t>
            </a:r>
          </a:p>
          <a:p>
            <a:pPr lvl="3"/>
            <a:r>
              <a:rPr lang="en-US" sz="1100" dirty="0">
                <a:solidFill>
                  <a:srgbClr val="002060"/>
                </a:solidFill>
              </a:rPr>
              <a:t>The adoption of resolutions or the approval of the TCM to develop and launch pilot projects and regulatory sandboxes ; </a:t>
            </a:r>
          </a:p>
          <a:p>
            <a:pPr lvl="3"/>
            <a:r>
              <a:rPr lang="en-US" sz="1100" dirty="0">
                <a:solidFill>
                  <a:srgbClr val="002060"/>
                </a:solidFill>
              </a:rPr>
              <a:t>The setting up of innovative funds, subsidies and financial support to finance pilot projects or pure research activities ;</a:t>
            </a:r>
          </a:p>
          <a:p>
            <a:pPr lvl="3"/>
            <a:r>
              <a:rPr lang="en-US" sz="1100" dirty="0">
                <a:solidFill>
                  <a:srgbClr val="002060"/>
                </a:solidFill>
              </a:rPr>
              <a:t>The granting of premium or extra WACC for the development of interconnections deemed innovative or of exceptional importance for the country ;</a:t>
            </a:r>
          </a:p>
          <a:p>
            <a:pPr lvl="3"/>
            <a:r>
              <a:rPr lang="en-US" sz="1100" dirty="0">
                <a:solidFill>
                  <a:srgbClr val="002060"/>
                </a:solidFill>
              </a:rPr>
              <a:t>The test application of a certain tariff, for a limited group of electricity users</a:t>
            </a:r>
          </a:p>
          <a:p>
            <a:pPr marL="685800" lvl="2" indent="0">
              <a:buNone/>
            </a:pPr>
            <a:r>
              <a:rPr lang="en-US" sz="1100" b="1" dirty="0">
                <a:solidFill>
                  <a:srgbClr val="FF0000"/>
                </a:solidFill>
              </a:rPr>
              <a:t>10 NRAs provided case studies of DR projects,</a:t>
            </a:r>
            <a:r>
              <a:rPr lang="en-US" sz="1100" dirty="0">
                <a:solidFill>
                  <a:srgbClr val="002060"/>
                </a:solidFill>
              </a:rPr>
              <a:t> among which 4 have already implemented regulatory sandboxes. </a:t>
            </a:r>
          </a:p>
          <a:p>
            <a:pPr lvl="2"/>
            <a:endParaRPr lang="en-US" sz="1100" dirty="0"/>
          </a:p>
          <a:p>
            <a:pPr lvl="2"/>
            <a:endParaRPr lang="en-US" sz="900" dirty="0"/>
          </a:p>
          <a:p>
            <a:pPr lvl="2"/>
            <a:endParaRPr lang="en-GB" sz="900" dirty="0"/>
          </a:p>
          <a:p>
            <a:pPr lvl="2"/>
            <a:endParaRPr lang="en-GB" sz="900" dirty="0"/>
          </a:p>
        </p:txBody>
      </p:sp>
      <p:sp>
        <p:nvSpPr>
          <p:cNvPr id="4" name="Espace réservé de la date 3"/>
          <p:cNvSpPr>
            <a:spLocks noGrp="1"/>
          </p:cNvSpPr>
          <p:nvPr>
            <p:ph type="dt" sz="half" idx="10"/>
          </p:nvPr>
        </p:nvSpPr>
        <p:spPr/>
        <p:txBody>
          <a:body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74A0CA"/>
              </a:solidFill>
              <a:effectLst/>
              <a:uLnTx/>
              <a:uFillTx/>
              <a:latin typeface="Arial" pitchFamily="34" charset="0"/>
              <a:ea typeface="+mn-ea"/>
              <a:cs typeface="+mn-cs"/>
            </a:endParaRPr>
          </a:p>
        </p:txBody>
      </p:sp>
    </p:spTree>
    <p:extLst>
      <p:ext uri="{BB962C8B-B14F-4D97-AF65-F5344CB8AC3E}">
        <p14:creationId xmlns:p14="http://schemas.microsoft.com/office/powerpoint/2010/main" val="279993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744038" y="2277176"/>
            <a:ext cx="6127083" cy="2736003"/>
          </a:xfrm>
          <a:prstGeom prst="rect">
            <a:avLst/>
          </a:prstGeom>
          <a:noFill/>
          <a:ln>
            <a:noFill/>
          </a:ln>
        </p:spPr>
      </p:pic>
      <p:sp>
        <p:nvSpPr>
          <p:cNvPr id="3" name="Titre 4"/>
          <p:cNvSpPr txBox="1"/>
          <p:nvPr/>
        </p:nvSpPr>
        <p:spPr>
          <a:xfrm>
            <a:off x="611560" y="1196752"/>
            <a:ext cx="7834880" cy="975564"/>
          </a:xfrm>
          <a:prstGeom prst="rect">
            <a:avLst/>
          </a:prstGeom>
          <a:noFill/>
          <a:ln>
            <a:noFill/>
          </a:ln>
        </p:spPr>
        <p:txBody>
          <a:bodyPr vert="horz" wrap="square" lIns="91430" tIns="45720" rIns="91430" bIns="45720" anchor="ctr" anchorCtr="0" compatLnSpc="1"/>
          <a:lstStyle/>
          <a:p>
            <a:pPr defTabSz="914143">
              <a:defRPr sz="1800" b="0" i="0" u="none" strike="noStrike" kern="0" cap="none" spc="0" baseline="0">
                <a:solidFill>
                  <a:srgbClr val="000000"/>
                </a:solidFill>
                <a:uFillTx/>
              </a:defRPr>
            </a:pPr>
            <a:r>
              <a:rPr lang="en-GB" sz="4200" b="1" kern="0" dirty="0">
                <a:solidFill>
                  <a:srgbClr val="00457D"/>
                </a:solidFill>
                <a:latin typeface="Arial"/>
                <a:cs typeface="Arial"/>
              </a:rPr>
              <a:t>Thank you for your attention!</a:t>
            </a:r>
          </a:p>
        </p:txBody>
      </p:sp>
      <p:sp>
        <p:nvSpPr>
          <p:cNvPr id="5" name="Rectangle 6"/>
          <p:cNvSpPr/>
          <p:nvPr/>
        </p:nvSpPr>
        <p:spPr>
          <a:xfrm>
            <a:off x="5077261" y="5308467"/>
            <a:ext cx="3455179" cy="784829"/>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sz="4500" dirty="0">
                <a:solidFill>
                  <a:srgbClr val="00457D"/>
                </a:solidFill>
                <a:latin typeface="Arial"/>
                <a:cs typeface="Arial"/>
                <a:hlinkClick r:id="rId3"/>
              </a:rPr>
              <a:t>www.ceer.eu</a:t>
            </a:r>
            <a:endParaRPr lang="en-GB" sz="4500" dirty="0">
              <a:solidFill>
                <a:srgbClr val="00457D"/>
              </a:solidFill>
              <a:latin typeface="Arial"/>
              <a:cs typeface="Arial"/>
            </a:endParaRPr>
          </a:p>
        </p:txBody>
      </p:sp>
    </p:spTree>
    <p:extLst>
      <p:ext uri="{BB962C8B-B14F-4D97-AF65-F5344CB8AC3E}">
        <p14:creationId xmlns:p14="http://schemas.microsoft.com/office/powerpoint/2010/main" val="135398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Background</a:t>
            </a:r>
          </a:p>
        </p:txBody>
      </p:sp>
      <p:sp>
        <p:nvSpPr>
          <p:cNvPr id="3" name="Espace réservé du contenu 2"/>
          <p:cNvSpPr>
            <a:spLocks noGrp="1"/>
          </p:cNvSpPr>
          <p:nvPr>
            <p:ph idx="1"/>
          </p:nvPr>
        </p:nvSpPr>
        <p:spPr>
          <a:xfrm>
            <a:off x="457200" y="1439829"/>
            <a:ext cx="8229600" cy="4525963"/>
          </a:xfrm>
        </p:spPr>
        <p:txBody>
          <a:bodyPr>
            <a:normAutofit fontScale="85000" lnSpcReduction="10000"/>
          </a:bodyPr>
          <a:lstStyle/>
          <a:p>
            <a:pPr>
              <a:buClr>
                <a:schemeClr val="bg2"/>
              </a:buClr>
            </a:pPr>
            <a:r>
              <a:rPr lang="de-DE" sz="1900" b="1" dirty="0">
                <a:solidFill>
                  <a:schemeClr val="bg2"/>
                </a:solidFill>
              </a:rPr>
              <a:t>RBM </a:t>
            </a:r>
            <a:r>
              <a:rPr lang="de-DE" sz="1900" b="1" dirty="0" err="1">
                <a:solidFill>
                  <a:schemeClr val="bg2"/>
                </a:solidFill>
              </a:rPr>
              <a:t>Questionnaire</a:t>
            </a:r>
            <a:r>
              <a:rPr lang="de-DE" sz="1900" dirty="0">
                <a:solidFill>
                  <a:schemeClr val="bg2"/>
                </a:solidFill>
              </a:rPr>
              <a:t> </a:t>
            </a:r>
            <a:r>
              <a:rPr lang="de-DE" sz="1900" dirty="0" err="1">
                <a:solidFill>
                  <a:schemeClr val="bg2"/>
                </a:solidFill>
              </a:rPr>
              <a:t>uploaded</a:t>
            </a:r>
            <a:r>
              <a:rPr lang="de-DE" sz="1900" dirty="0">
                <a:solidFill>
                  <a:schemeClr val="bg2"/>
                </a:solidFill>
              </a:rPr>
              <a:t> </a:t>
            </a:r>
            <a:r>
              <a:rPr lang="de-DE" sz="1900" dirty="0" err="1">
                <a:solidFill>
                  <a:schemeClr val="bg2"/>
                </a:solidFill>
              </a:rPr>
              <a:t>by</a:t>
            </a:r>
            <a:r>
              <a:rPr lang="de-DE" sz="1900" dirty="0">
                <a:solidFill>
                  <a:schemeClr val="bg2"/>
                </a:solidFill>
              </a:rPr>
              <a:t> March 2020</a:t>
            </a:r>
          </a:p>
          <a:p>
            <a:pPr lvl="1">
              <a:buClr>
                <a:srgbClr val="EAAD00"/>
              </a:buClr>
            </a:pPr>
            <a:r>
              <a:rPr lang="de-DE" sz="1900" dirty="0" err="1"/>
              <a:t>Included</a:t>
            </a:r>
            <a:r>
              <a:rPr lang="de-DE" sz="1900" dirty="0"/>
              <a:t>:</a:t>
            </a:r>
          </a:p>
          <a:p>
            <a:pPr lvl="2">
              <a:buClr>
                <a:srgbClr val="EAAD00"/>
              </a:buClr>
            </a:pPr>
            <a:r>
              <a:rPr lang="de-DE" sz="1900" dirty="0" err="1"/>
              <a:t>Previous</a:t>
            </a:r>
            <a:r>
              <a:rPr lang="de-DE" sz="1900" dirty="0"/>
              <a:t> </a:t>
            </a:r>
            <a:r>
              <a:rPr lang="en-US" sz="1900" dirty="0"/>
              <a:t>CEER questions from 2016</a:t>
            </a:r>
          </a:p>
          <a:p>
            <a:pPr lvl="2">
              <a:buClr>
                <a:srgbClr val="EAAD00"/>
              </a:buClr>
            </a:pPr>
            <a:r>
              <a:rPr lang="en-US" sz="1900" dirty="0"/>
              <a:t>Questions used for the OECD Indicators of Product Market Regulation (PMR) updated 2020 (previously sent and answered by NRAs)</a:t>
            </a:r>
          </a:p>
          <a:p>
            <a:pPr lvl="2">
              <a:buClr>
                <a:srgbClr val="EAAD00"/>
              </a:buClr>
            </a:pPr>
            <a:r>
              <a:rPr lang="en-US" sz="1900" dirty="0"/>
              <a:t>Questions used for EC Independence Assessment</a:t>
            </a:r>
            <a:endParaRPr lang="en-GB" sz="1900" dirty="0"/>
          </a:p>
          <a:p>
            <a:pPr marL="457176" lvl="1" indent="0">
              <a:buClr>
                <a:srgbClr val="EAAD00"/>
              </a:buClr>
              <a:buNone/>
            </a:pPr>
            <a:endParaRPr lang="en-GB" sz="1900" b="1" dirty="0"/>
          </a:p>
          <a:p>
            <a:pPr>
              <a:buClr>
                <a:schemeClr val="bg2"/>
              </a:buClr>
            </a:pPr>
            <a:r>
              <a:rPr lang="en-GB" sz="1900" b="1" dirty="0">
                <a:solidFill>
                  <a:schemeClr val="bg2"/>
                </a:solidFill>
              </a:rPr>
              <a:t>29 NRAs </a:t>
            </a:r>
            <a:r>
              <a:rPr lang="en-GB" sz="1900" dirty="0">
                <a:solidFill>
                  <a:schemeClr val="bg2"/>
                </a:solidFill>
              </a:rPr>
              <a:t>participated </a:t>
            </a:r>
            <a:r>
              <a:rPr lang="en-GB" sz="1900" i="1" dirty="0">
                <a:solidFill>
                  <a:schemeClr val="bg2"/>
                </a:solidFill>
              </a:rPr>
              <a:t>(including 5 non-EU CEER observers)</a:t>
            </a:r>
          </a:p>
          <a:p>
            <a:pPr lvl="1">
              <a:buClr>
                <a:srgbClr val="EAAD00"/>
              </a:buClr>
            </a:pPr>
            <a:r>
              <a:rPr lang="en-GB" sz="1900" dirty="0"/>
              <a:t>CEER Members: E-Control, CREG, HERA, CERA, ECA, EV, CRE, </a:t>
            </a:r>
            <a:r>
              <a:rPr lang="en-GB" sz="1900" dirty="0" err="1"/>
              <a:t>BNetzA</a:t>
            </a:r>
            <a:r>
              <a:rPr lang="en-GB" sz="1900" dirty="0"/>
              <a:t>, RAE, MEKH, CRU, PUC, VERT, ILR, REWS,  ACM, NVE-RME, ERSE, ANRE, ERSO, AGEN, CNMC, </a:t>
            </a:r>
            <a:r>
              <a:rPr lang="en-GB" sz="1900" dirty="0" err="1"/>
              <a:t>Ei</a:t>
            </a:r>
            <a:r>
              <a:rPr lang="en-GB" sz="1900" dirty="0"/>
              <a:t>, </a:t>
            </a:r>
            <a:r>
              <a:rPr lang="en-GB" sz="1900" dirty="0" err="1"/>
              <a:t>Ofgem</a:t>
            </a:r>
            <a:r>
              <a:rPr lang="en-GB" sz="1900" dirty="0"/>
              <a:t>.</a:t>
            </a:r>
          </a:p>
          <a:p>
            <a:pPr lvl="1">
              <a:buClr>
                <a:srgbClr val="EAAD00"/>
              </a:buClr>
            </a:pPr>
            <a:r>
              <a:rPr lang="en-GB" sz="1900" dirty="0"/>
              <a:t>CEER Observers: SERC </a:t>
            </a:r>
            <a:r>
              <a:rPr lang="en-GB" sz="1900" i="1" dirty="0"/>
              <a:t>(Bosnia &amp; Herzegovina)</a:t>
            </a:r>
            <a:r>
              <a:rPr lang="en-GB" sz="1900" dirty="0"/>
              <a:t>, GNERC </a:t>
            </a:r>
            <a:r>
              <a:rPr lang="en-GB" sz="1900" i="1" dirty="0"/>
              <a:t>(Georgia)</a:t>
            </a:r>
            <a:r>
              <a:rPr lang="en-GB" sz="1900" dirty="0"/>
              <a:t>, ERO </a:t>
            </a:r>
            <a:r>
              <a:rPr lang="en-GB" sz="1900" i="1" dirty="0"/>
              <a:t>(Kosovo)</a:t>
            </a:r>
            <a:r>
              <a:rPr lang="en-GB" sz="1900" dirty="0"/>
              <a:t>, ERC </a:t>
            </a:r>
            <a:r>
              <a:rPr lang="en-GB" sz="1900" i="1" dirty="0"/>
              <a:t>(North Macedonia)</a:t>
            </a:r>
            <a:r>
              <a:rPr lang="en-GB" sz="1900" dirty="0"/>
              <a:t>, AERS </a:t>
            </a:r>
            <a:r>
              <a:rPr lang="en-GB" sz="1900" i="1" dirty="0"/>
              <a:t>(Serbia)</a:t>
            </a:r>
            <a:r>
              <a:rPr lang="en-GB" sz="1900" dirty="0"/>
              <a:t>.</a:t>
            </a:r>
          </a:p>
          <a:p>
            <a:pPr lvl="1">
              <a:buClr>
                <a:srgbClr val="EAAD00"/>
              </a:buClr>
            </a:pPr>
            <a:endParaRPr lang="en-GB" sz="1900" dirty="0"/>
          </a:p>
          <a:p>
            <a:pPr>
              <a:buClr>
                <a:schemeClr val="bg2"/>
              </a:buClr>
            </a:pPr>
            <a:r>
              <a:rPr lang="en-GB" sz="1900" b="1" dirty="0">
                <a:solidFill>
                  <a:schemeClr val="bg2"/>
                </a:solidFill>
              </a:rPr>
              <a:t>Focus</a:t>
            </a:r>
            <a:r>
              <a:rPr lang="en-GB" sz="1900" dirty="0">
                <a:solidFill>
                  <a:schemeClr val="bg2"/>
                </a:solidFill>
              </a:rPr>
              <a:t>: </a:t>
            </a:r>
          </a:p>
          <a:p>
            <a:pPr lvl="1">
              <a:buClr>
                <a:schemeClr val="bg2"/>
              </a:buClr>
            </a:pPr>
            <a:r>
              <a:rPr lang="de-DE" sz="1900" dirty="0"/>
              <a:t>New </a:t>
            </a:r>
            <a:r>
              <a:rPr lang="de-DE" sz="1900" dirty="0" err="1"/>
              <a:t>developments</a:t>
            </a:r>
            <a:r>
              <a:rPr lang="de-DE" sz="1900" dirty="0"/>
              <a:t> </a:t>
            </a:r>
            <a:r>
              <a:rPr lang="de-DE" sz="1900" dirty="0" err="1"/>
              <a:t>since</a:t>
            </a:r>
            <a:r>
              <a:rPr lang="de-DE" sz="1900" dirty="0"/>
              <a:t> 2016 </a:t>
            </a:r>
          </a:p>
          <a:p>
            <a:pPr lvl="1">
              <a:buClr>
                <a:schemeClr val="bg2"/>
              </a:buClr>
            </a:pPr>
            <a:r>
              <a:rPr lang="de-DE" sz="1900" dirty="0"/>
              <a:t>New </a:t>
            </a:r>
            <a:r>
              <a:rPr lang="de-DE" sz="1900" dirty="0" err="1"/>
              <a:t>competences</a:t>
            </a:r>
            <a:r>
              <a:rPr lang="de-DE" sz="1900" dirty="0"/>
              <a:t>/</a:t>
            </a:r>
            <a:r>
              <a:rPr lang="de-DE" sz="1900" dirty="0" err="1"/>
              <a:t>tasks</a:t>
            </a:r>
            <a:r>
              <a:rPr lang="de-DE" sz="1900" dirty="0"/>
              <a:t> </a:t>
            </a:r>
            <a:r>
              <a:rPr lang="de-DE" sz="1900" dirty="0" err="1"/>
              <a:t>fololwing</a:t>
            </a:r>
            <a:r>
              <a:rPr lang="de-DE" sz="1900" dirty="0"/>
              <a:t> CEP </a:t>
            </a:r>
            <a:r>
              <a:rPr lang="de-DE" sz="1900" dirty="0" err="1"/>
              <a:t>implementation</a:t>
            </a:r>
            <a:endParaRPr lang="en-GB" sz="1900" dirty="0"/>
          </a:p>
          <a:p>
            <a:pPr lvl="2"/>
            <a:endParaRPr lang="en-GB" dirty="0"/>
          </a:p>
          <a:p>
            <a:pPr lvl="2"/>
            <a:endParaRPr lang="en-GB" dirty="0"/>
          </a:p>
          <a:p>
            <a:pPr lvl="2"/>
            <a:endParaRPr lang="en-GB" dirty="0"/>
          </a:p>
        </p:txBody>
      </p:sp>
      <p:sp>
        <p:nvSpPr>
          <p:cNvPr id="4" name="Espace réservé de la date 3"/>
          <p:cNvSpPr>
            <a:spLocks noGrp="1"/>
          </p:cNvSpPr>
          <p:nvPr>
            <p:ph type="dt" sz="half" idx="10"/>
          </p:nvPr>
        </p:nvSpPr>
        <p:spPr/>
        <p:txBody>
          <a:bodyPr/>
          <a:lstStyle/>
          <a:p>
            <a:fld id="{61FEC5EC-7CF1-4D81-9096-6B7D87106053}" type="datetime1">
              <a:rPr lang="en-GB" smtClean="0"/>
              <a:t>25/05/2021</a:t>
            </a:fld>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Background</a:t>
            </a:r>
          </a:p>
        </p:txBody>
      </p:sp>
      <p:sp>
        <p:nvSpPr>
          <p:cNvPr id="3" name="Espace réservé du contenu 2"/>
          <p:cNvSpPr>
            <a:spLocks noGrp="1"/>
          </p:cNvSpPr>
          <p:nvPr>
            <p:ph idx="1"/>
          </p:nvPr>
        </p:nvSpPr>
        <p:spPr>
          <a:xfrm>
            <a:off x="457200" y="1484784"/>
            <a:ext cx="8229600" cy="4525963"/>
          </a:xfrm>
        </p:spPr>
        <p:txBody>
          <a:bodyPr>
            <a:normAutofit/>
          </a:bodyPr>
          <a:lstStyle/>
          <a:p>
            <a:pPr>
              <a:buClr>
                <a:schemeClr val="bg2"/>
              </a:buClr>
            </a:pPr>
            <a:r>
              <a:rPr lang="en-GB" sz="1700" b="1" dirty="0">
                <a:solidFill>
                  <a:schemeClr val="bg2"/>
                </a:solidFill>
              </a:rPr>
              <a:t>CEER Preceding (internal) Publications</a:t>
            </a:r>
          </a:p>
          <a:p>
            <a:pPr lvl="1">
              <a:buClr>
                <a:srgbClr val="EAAD00"/>
              </a:buClr>
            </a:pPr>
            <a:r>
              <a:rPr lang="en-US" sz="1700" dirty="0"/>
              <a:t>Report on Safeguarding the independence of regulators - December 2016</a:t>
            </a:r>
          </a:p>
          <a:p>
            <a:pPr lvl="1">
              <a:buClr>
                <a:srgbClr val="EAAD00"/>
              </a:buClr>
            </a:pPr>
            <a:r>
              <a:rPr lang="en-GB" sz="1700" dirty="0"/>
              <a:t>NRAs’ organisational setup - November 2018</a:t>
            </a:r>
          </a:p>
          <a:p>
            <a:pPr lvl="1">
              <a:buClr>
                <a:srgbClr val="EAAD00"/>
              </a:buClr>
            </a:pPr>
            <a:r>
              <a:rPr lang="en-US" sz="1700" dirty="0"/>
              <a:t>Update on General Metrics of NRAs - </a:t>
            </a:r>
            <a:r>
              <a:rPr lang="en-GB" sz="1700" dirty="0"/>
              <a:t>June 2019</a:t>
            </a:r>
          </a:p>
          <a:p>
            <a:pPr marL="457176" lvl="1" indent="0">
              <a:buClr>
                <a:srgbClr val="EAAD00"/>
              </a:buClr>
              <a:buNone/>
            </a:pPr>
            <a:endParaRPr lang="en-GB" sz="1700" dirty="0"/>
          </a:p>
          <a:p>
            <a:pPr>
              <a:buClr>
                <a:schemeClr val="bg2"/>
              </a:buClr>
            </a:pPr>
            <a:r>
              <a:rPr lang="en-GB" sz="1700" b="1" dirty="0">
                <a:solidFill>
                  <a:schemeClr val="bg2"/>
                </a:solidFill>
              </a:rPr>
              <a:t>OECD Relevant Publications</a:t>
            </a:r>
          </a:p>
          <a:p>
            <a:pPr lvl="1">
              <a:buClr>
                <a:srgbClr val="EAAD00"/>
              </a:buClr>
            </a:pPr>
            <a:r>
              <a:rPr lang="en-US" sz="1700" dirty="0"/>
              <a:t>Creating a Culture of Independence – Practical Guidance against Undue Influence, The Governance of Regulators (2017)</a:t>
            </a:r>
          </a:p>
          <a:p>
            <a:pPr lvl="1">
              <a:buClr>
                <a:srgbClr val="EAAD00"/>
              </a:buClr>
            </a:pPr>
            <a:r>
              <a:rPr lang="en-US" sz="1700" dirty="0"/>
              <a:t>Being an Independent Regulator, The Governance of NRAs (2016)</a:t>
            </a:r>
          </a:p>
          <a:p>
            <a:pPr lvl="1">
              <a:buClr>
                <a:srgbClr val="EAAD00"/>
              </a:buClr>
            </a:pPr>
            <a:r>
              <a:rPr lang="en-US" sz="1700" dirty="0"/>
              <a:t>The Governance of Regulators, OECD Best Practice Principles </a:t>
            </a:r>
          </a:p>
          <a:p>
            <a:pPr lvl="1">
              <a:buClr>
                <a:srgbClr val="EAAD00"/>
              </a:buClr>
            </a:pPr>
            <a:endParaRPr lang="en-GB" sz="1700" dirty="0"/>
          </a:p>
          <a:p>
            <a:pPr>
              <a:buClr>
                <a:schemeClr val="bg2"/>
              </a:buClr>
            </a:pPr>
            <a:r>
              <a:rPr lang="en-GB" sz="1700" b="1" dirty="0">
                <a:solidFill>
                  <a:schemeClr val="bg2"/>
                </a:solidFill>
              </a:rPr>
              <a:t>European Commission</a:t>
            </a:r>
          </a:p>
          <a:p>
            <a:pPr lvl="1">
              <a:buClr>
                <a:srgbClr val="EAAD00"/>
              </a:buClr>
            </a:pPr>
            <a:r>
              <a:rPr lang="en-US" sz="1700" dirty="0"/>
              <a:t>Assessing the independence and effectiveness of national regulatory authorities in the field of energy</a:t>
            </a:r>
            <a:endParaRPr lang="en-GB" sz="1700" dirty="0"/>
          </a:p>
          <a:p>
            <a:pPr lvl="2"/>
            <a:endParaRPr lang="en-GB" dirty="0"/>
          </a:p>
          <a:p>
            <a:pPr lvl="2"/>
            <a:endParaRPr lang="en-GB" dirty="0"/>
          </a:p>
          <a:p>
            <a:pPr lvl="2"/>
            <a:endParaRPr lang="en-GB" dirty="0"/>
          </a:p>
        </p:txBody>
      </p:sp>
      <p:sp>
        <p:nvSpPr>
          <p:cNvPr id="4" name="Espace réservé de la date 3"/>
          <p:cNvSpPr>
            <a:spLocks noGrp="1"/>
          </p:cNvSpPr>
          <p:nvPr>
            <p:ph type="dt" sz="half" idx="10"/>
          </p:nvPr>
        </p:nvSpPr>
        <p:spPr/>
        <p:txBody>
          <a:bodyPr/>
          <a:lstStyle/>
          <a:p>
            <a:fld id="{61FEC5EC-7CF1-4D81-9096-6B7D87106053}" type="datetime1">
              <a:rPr lang="en-GB" smtClean="0"/>
              <a:t>25/05/2021</a:t>
            </a:fld>
            <a:endParaRPr lang="fr-FR" dirty="0"/>
          </a:p>
        </p:txBody>
      </p:sp>
    </p:spTree>
    <p:extLst>
      <p:ext uri="{BB962C8B-B14F-4D97-AF65-F5344CB8AC3E}">
        <p14:creationId xmlns:p14="http://schemas.microsoft.com/office/powerpoint/2010/main" val="134557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dirty="0"/>
              <a:t>Main findings</a:t>
            </a:r>
          </a:p>
        </p:txBody>
      </p:sp>
      <p:sp>
        <p:nvSpPr>
          <p:cNvPr id="6" name="Espace réservé du contenu 5"/>
          <p:cNvSpPr>
            <a:spLocks noGrp="1"/>
          </p:cNvSpPr>
          <p:nvPr>
            <p:ph idx="1"/>
          </p:nvPr>
        </p:nvSpPr>
        <p:spPr>
          <a:xfrm>
            <a:off x="457200" y="1268760"/>
            <a:ext cx="8507288" cy="4525963"/>
          </a:xfrm>
        </p:spPr>
        <p:txBody>
          <a:bodyPr>
            <a:noAutofit/>
          </a:bodyPr>
          <a:lstStyle/>
          <a:p>
            <a:r>
              <a:rPr lang="en-GB" sz="1400" dirty="0"/>
              <a:t>NRAs’ duties and powers to regulate </a:t>
            </a:r>
            <a:r>
              <a:rPr lang="en-GB" sz="1400" b="1" dirty="0"/>
              <a:t>other sectors </a:t>
            </a:r>
            <a:r>
              <a:rPr lang="en-GB" sz="1400" dirty="0"/>
              <a:t>than electricity and gas </a:t>
            </a:r>
            <a:r>
              <a:rPr lang="en-GB" sz="1400" b="1" dirty="0"/>
              <a:t>increased</a:t>
            </a:r>
            <a:r>
              <a:rPr lang="en-GB" sz="1400" dirty="0"/>
              <a:t> significantly. </a:t>
            </a:r>
          </a:p>
          <a:p>
            <a:pPr lvl="1"/>
            <a:r>
              <a:rPr lang="en-GB" sz="1400" dirty="0"/>
              <a:t>Some NRAs regulate up to 9 sectors (e.g. Railway) or other energy related topics (e.g. Grid Expansion).</a:t>
            </a:r>
          </a:p>
          <a:p>
            <a:pPr lvl="1"/>
            <a:r>
              <a:rPr lang="en-GB" sz="1400" dirty="0"/>
              <a:t>Some NRAs merged with other national entities/bodies (e.g. competition authorities). </a:t>
            </a:r>
          </a:p>
          <a:p>
            <a:pPr lvl="1"/>
            <a:r>
              <a:rPr lang="en-US" sz="1400" dirty="0"/>
              <a:t>NRAs got more power mainly in information gathering, sanctions and cooperation. </a:t>
            </a:r>
          </a:p>
          <a:p>
            <a:pPr lvl="1"/>
            <a:r>
              <a:rPr lang="en-US" sz="1400" dirty="0"/>
              <a:t>Some NRAs regulate new activities e.g. access to gas storage, environmental issues or activities linked to the introduction of “strategic reserve” or “capacity remuneration mechanism”; energy efficiency. </a:t>
            </a:r>
            <a:endParaRPr lang="en-GB" sz="1400" dirty="0"/>
          </a:p>
          <a:p>
            <a:pPr lvl="1"/>
            <a:r>
              <a:rPr lang="en-GB" sz="1400" b="1" dirty="0">
                <a:solidFill>
                  <a:srgbClr val="FF0000"/>
                </a:solidFill>
              </a:rPr>
              <a:t>This could be a challenge in terms of resources allocation.</a:t>
            </a:r>
          </a:p>
          <a:p>
            <a:pPr marL="457176" lvl="1" indent="0">
              <a:buNone/>
            </a:pPr>
            <a:endParaRPr lang="en-GB" sz="1400" i="1" dirty="0">
              <a:solidFill>
                <a:srgbClr val="FF0000"/>
              </a:solidFill>
            </a:endParaRPr>
          </a:p>
          <a:p>
            <a:r>
              <a:rPr lang="en-GB" sz="1400" dirty="0"/>
              <a:t>2/3 of the EU NRAs have </a:t>
            </a:r>
            <a:r>
              <a:rPr lang="en-GB" sz="1400" b="1" dirty="0"/>
              <a:t>sufficient</a:t>
            </a:r>
            <a:r>
              <a:rPr lang="en-GB" sz="1400" dirty="0"/>
              <a:t> financial and personnel </a:t>
            </a:r>
            <a:r>
              <a:rPr lang="en-GB" sz="1400" b="1" dirty="0"/>
              <a:t>resources</a:t>
            </a:r>
            <a:r>
              <a:rPr lang="en-GB" sz="1400" dirty="0"/>
              <a:t> to fulfil their tasks. </a:t>
            </a:r>
          </a:p>
          <a:p>
            <a:pPr lvl="1"/>
            <a:r>
              <a:rPr lang="en-GB" sz="1400" b="1" dirty="0">
                <a:solidFill>
                  <a:srgbClr val="FF0000"/>
                </a:solidFill>
              </a:rPr>
              <a:t>BUT ACER news tasks are impacting on NRAs resources</a:t>
            </a:r>
          </a:p>
          <a:p>
            <a:pPr marL="457176" lvl="1" indent="0">
              <a:buNone/>
            </a:pPr>
            <a:endParaRPr lang="en-GB" sz="1400" dirty="0">
              <a:solidFill>
                <a:srgbClr val="FF0000"/>
              </a:solidFill>
            </a:endParaRPr>
          </a:p>
          <a:p>
            <a:r>
              <a:rPr lang="en-GB" sz="1400" dirty="0"/>
              <a:t>NRAs have a clear status of “independent bodies” with </a:t>
            </a:r>
            <a:r>
              <a:rPr lang="en-GB" sz="1400" b="1" dirty="0"/>
              <a:t>tasks</a:t>
            </a:r>
            <a:r>
              <a:rPr lang="en-GB" sz="1400" dirty="0"/>
              <a:t> and </a:t>
            </a:r>
            <a:r>
              <a:rPr lang="en-GB" sz="1400" b="1" dirty="0"/>
              <a:t>duties</a:t>
            </a:r>
            <a:r>
              <a:rPr lang="en-GB" sz="1400" dirty="0"/>
              <a:t> </a:t>
            </a:r>
            <a:r>
              <a:rPr lang="en-GB" sz="1400" b="1" dirty="0"/>
              <a:t>defined in their legislation</a:t>
            </a:r>
            <a:r>
              <a:rPr lang="en-GB" sz="1400" dirty="0"/>
              <a:t>.</a:t>
            </a:r>
          </a:p>
          <a:p>
            <a:pPr lvl="1"/>
            <a:r>
              <a:rPr lang="en-GB" sz="1400" dirty="0"/>
              <a:t>NRAs independence is explicitly stated in law in most countries</a:t>
            </a:r>
          </a:p>
          <a:p>
            <a:pPr lvl="1"/>
            <a:r>
              <a:rPr lang="en-GB" sz="1400" dirty="0"/>
              <a:t>Some legislations contain a legal definition of the NRA’s independence. </a:t>
            </a:r>
          </a:p>
          <a:p>
            <a:pPr lvl="1"/>
            <a:r>
              <a:rPr lang="en-GB" sz="1400" i="1" dirty="0"/>
              <a:t>NRAs’ </a:t>
            </a:r>
            <a:r>
              <a:rPr lang="en-GB" sz="1400" b="1" i="1" dirty="0"/>
              <a:t>decisions</a:t>
            </a:r>
            <a:r>
              <a:rPr lang="en-GB" sz="1400" i="1" dirty="0"/>
              <a:t> are mostly </a:t>
            </a:r>
            <a:r>
              <a:rPr lang="en-GB" sz="1400" b="1" i="1" dirty="0"/>
              <a:t>directly applicable </a:t>
            </a:r>
            <a:r>
              <a:rPr lang="en-GB" sz="1400" i="1" dirty="0"/>
              <a:t>and do not need any confirmation by any other body or political instance.</a:t>
            </a:r>
          </a:p>
          <a:p>
            <a:r>
              <a:rPr lang="en-GB" sz="1400" dirty="0"/>
              <a:t>Governmental interferences in regulatory decision-making limited and relate to </a:t>
            </a:r>
            <a:r>
              <a:rPr lang="en-GB" sz="1400" b="1" dirty="0"/>
              <a:t>long-term strategies</a:t>
            </a:r>
            <a:r>
              <a:rPr lang="en-GB" sz="1400" dirty="0"/>
              <a:t> or </a:t>
            </a:r>
            <a:r>
              <a:rPr lang="en-GB" sz="1400" b="1" dirty="0"/>
              <a:t>work programmes of NRAs</a:t>
            </a:r>
            <a:r>
              <a:rPr lang="en-GB" sz="1400" dirty="0"/>
              <a:t> but do not affect the regulators’ core and daily business.</a:t>
            </a:r>
            <a:endParaRPr lang="de-DE" sz="1400" dirty="0"/>
          </a:p>
          <a:p>
            <a:pPr lvl="1"/>
            <a:endParaRPr lang="en-GB" sz="1400" i="1" dirty="0"/>
          </a:p>
          <a:p>
            <a:pPr marL="50623" indent="0">
              <a:buNone/>
            </a:pPr>
            <a:endParaRPr lang="de-DE" sz="1400" dirty="0"/>
          </a:p>
        </p:txBody>
      </p:sp>
      <p:sp>
        <p:nvSpPr>
          <p:cNvPr id="4" name="Espace réservé de la date 3"/>
          <p:cNvSpPr>
            <a:spLocks noGrp="1"/>
          </p:cNvSpPr>
          <p:nvPr>
            <p:ph type="dt" sz="half" idx="10"/>
          </p:nvPr>
        </p:nvSpPr>
        <p:spPr/>
        <p:txBody>
          <a:bodyPr/>
          <a:lstStyle/>
          <a:p>
            <a:fld id="{D7C196B9-09B6-4917-8617-C72F737DC658}" type="datetime1">
              <a:rPr lang="en-GB" smtClean="0"/>
              <a:t>25/05/2021</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Main findings</a:t>
            </a:r>
          </a:p>
        </p:txBody>
      </p:sp>
      <p:sp>
        <p:nvSpPr>
          <p:cNvPr id="3" name="Espace réservé du contenu 2"/>
          <p:cNvSpPr>
            <a:spLocks noGrp="1"/>
          </p:cNvSpPr>
          <p:nvPr>
            <p:ph idx="1"/>
          </p:nvPr>
        </p:nvSpPr>
        <p:spPr/>
        <p:txBody>
          <a:bodyPr>
            <a:normAutofit fontScale="85000" lnSpcReduction="10000"/>
          </a:bodyPr>
          <a:lstStyle/>
          <a:p>
            <a:r>
              <a:rPr lang="en-GB" sz="1900" dirty="0"/>
              <a:t>NRAs experienced a constant growth in their </a:t>
            </a:r>
            <a:r>
              <a:rPr lang="en-GB" sz="1900" b="1" dirty="0"/>
              <a:t>staff</a:t>
            </a:r>
            <a:r>
              <a:rPr lang="en-GB" sz="1900" dirty="0"/>
              <a:t> in the last 3 years</a:t>
            </a:r>
          </a:p>
          <a:p>
            <a:pPr lvl="1"/>
            <a:r>
              <a:rPr lang="en-GB" sz="1700" dirty="0"/>
              <a:t>EU-NRAs are mainly staffed with </a:t>
            </a:r>
            <a:r>
              <a:rPr lang="en-GB" sz="1700" b="1" dirty="0"/>
              <a:t>civil servants</a:t>
            </a:r>
            <a:r>
              <a:rPr lang="en-GB" sz="1700" dirty="0"/>
              <a:t>. </a:t>
            </a:r>
          </a:p>
          <a:p>
            <a:pPr lvl="1"/>
            <a:r>
              <a:rPr lang="en-GB" sz="1700" dirty="0"/>
              <a:t>Staff </a:t>
            </a:r>
            <a:r>
              <a:rPr lang="en-GB" sz="1700" b="1" dirty="0"/>
              <a:t>recruitment</a:t>
            </a:r>
            <a:r>
              <a:rPr lang="en-GB" sz="1700" dirty="0"/>
              <a:t> in all NRAs (except of one) is based on a publicly advertised tendering process; candidates are selected by a NRAs staff only panel. </a:t>
            </a:r>
          </a:p>
          <a:p>
            <a:pPr lvl="1"/>
            <a:r>
              <a:rPr lang="en-GB" sz="1700" dirty="0"/>
              <a:t>More than half of the NRAs are </a:t>
            </a:r>
            <a:r>
              <a:rPr lang="en-GB" sz="1700" b="1" dirty="0"/>
              <a:t>not subject </a:t>
            </a:r>
            <a:r>
              <a:rPr lang="en-GB" sz="1700" dirty="0"/>
              <a:t>to any form of </a:t>
            </a:r>
            <a:r>
              <a:rPr lang="en-GB" sz="1700" b="1" dirty="0"/>
              <a:t>personnel restrictions</a:t>
            </a:r>
            <a:r>
              <a:rPr lang="en-GB" sz="1700" dirty="0"/>
              <a:t>.</a:t>
            </a:r>
          </a:p>
          <a:p>
            <a:pPr lvl="1"/>
            <a:r>
              <a:rPr lang="en-US" sz="1700" dirty="0"/>
              <a:t>Only </a:t>
            </a:r>
            <a:r>
              <a:rPr lang="en-US" sz="1700" b="1" dirty="0"/>
              <a:t>few NRAs </a:t>
            </a:r>
            <a:r>
              <a:rPr lang="en-US" sz="1700" dirty="0"/>
              <a:t>require a </a:t>
            </a:r>
            <a:r>
              <a:rPr lang="en-US" sz="1700" b="1" dirty="0"/>
              <a:t>cooling off period </a:t>
            </a:r>
            <a:r>
              <a:rPr lang="en-US" sz="1700" dirty="0"/>
              <a:t>for their </a:t>
            </a:r>
            <a:r>
              <a:rPr lang="en-US" sz="1700" b="1" dirty="0"/>
              <a:t>permanent staff </a:t>
            </a:r>
            <a:r>
              <a:rPr lang="en-US" sz="1700" dirty="0"/>
              <a:t>pursuing professional activities in the regulated sector.</a:t>
            </a:r>
          </a:p>
          <a:p>
            <a:pPr lvl="1"/>
            <a:r>
              <a:rPr lang="en-US" sz="1700" dirty="0"/>
              <a:t>When it comes to the permanent staff, more than half of the NRAs are not subject to any form of personnel restrictions whereas the remaining respondents have to consider limitations.</a:t>
            </a:r>
          </a:p>
          <a:p>
            <a:pPr marL="457176" lvl="1" indent="0">
              <a:buNone/>
            </a:pPr>
            <a:endParaRPr lang="en-US" sz="1700" dirty="0"/>
          </a:p>
          <a:p>
            <a:r>
              <a:rPr lang="en-GB" sz="1900" b="1" dirty="0"/>
              <a:t>Budget</a:t>
            </a:r>
            <a:r>
              <a:rPr lang="en-GB" sz="1900" dirty="0"/>
              <a:t> of most NRAs increased in the last 3 years</a:t>
            </a:r>
          </a:p>
          <a:p>
            <a:pPr lvl="1"/>
            <a:r>
              <a:rPr lang="en-GB" sz="1700" dirty="0"/>
              <a:t>24 NRAs receive financial resources from market participants via </a:t>
            </a:r>
            <a:r>
              <a:rPr lang="en-GB" sz="1700" b="1" dirty="0"/>
              <a:t>fees</a:t>
            </a:r>
            <a:r>
              <a:rPr lang="en-GB" sz="1700" dirty="0"/>
              <a:t> and other </a:t>
            </a:r>
            <a:r>
              <a:rPr lang="en-GB" sz="1700" b="1" dirty="0"/>
              <a:t>contributions</a:t>
            </a:r>
            <a:r>
              <a:rPr lang="en-GB" sz="1700" dirty="0"/>
              <a:t>. </a:t>
            </a:r>
          </a:p>
          <a:p>
            <a:pPr lvl="1"/>
            <a:r>
              <a:rPr lang="en-GB" sz="1700" dirty="0"/>
              <a:t>Other NRAs’ budgets are either granted as </a:t>
            </a:r>
            <a:r>
              <a:rPr lang="en-GB" sz="1700" b="1" dirty="0"/>
              <a:t>state budgets </a:t>
            </a:r>
            <a:r>
              <a:rPr lang="en-GB" sz="1700" dirty="0"/>
              <a:t>or represent a </a:t>
            </a:r>
            <a:r>
              <a:rPr lang="en-GB" sz="1700" b="1" dirty="0"/>
              <a:t>mixed budge</a:t>
            </a:r>
            <a:r>
              <a:rPr lang="en-GB" sz="1700" dirty="0"/>
              <a:t>t including both state funding as well as resources from market participants. </a:t>
            </a:r>
          </a:p>
          <a:p>
            <a:pPr lvl="1"/>
            <a:r>
              <a:rPr lang="en-GB" sz="1700" dirty="0"/>
              <a:t>The non-EU NRAs’ budgets = financial resources received by market participants.</a:t>
            </a:r>
          </a:p>
          <a:p>
            <a:pPr lvl="1"/>
            <a:r>
              <a:rPr lang="en-US" sz="1700" dirty="0"/>
              <a:t>For most of NRAs, the tasks of </a:t>
            </a:r>
            <a:r>
              <a:rPr lang="en-US" sz="1700" b="1" dirty="0"/>
              <a:t>financial accounting and reporting </a:t>
            </a:r>
            <a:r>
              <a:rPr lang="en-US" sz="1700" dirty="0"/>
              <a:t>is entrusted to the NRA with no or limited scope of intervention from governmental/ministerial bodies. </a:t>
            </a:r>
            <a:endParaRPr lang="de-DE" sz="1700" dirty="0"/>
          </a:p>
        </p:txBody>
      </p:sp>
      <p:sp>
        <p:nvSpPr>
          <p:cNvPr id="4" name="Espace réservé de la date 3"/>
          <p:cNvSpPr>
            <a:spLocks noGrp="1"/>
          </p:cNvSpPr>
          <p:nvPr>
            <p:ph type="dt" sz="half" idx="10"/>
          </p:nvPr>
        </p:nvSpPr>
        <p:spPr/>
        <p:txBody>
          <a:bodyPr/>
          <a:lstStyle/>
          <a:p>
            <a:fld id="{FEF8E31F-B276-4F29-AB15-DC2A4509D1E2}" type="datetime1">
              <a:rPr lang="en-GB" smtClean="0"/>
              <a:t>25/05/2021</a:t>
            </a:fld>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dirty="0"/>
              <a:t>Main findings</a:t>
            </a:r>
          </a:p>
        </p:txBody>
      </p:sp>
      <p:sp>
        <p:nvSpPr>
          <p:cNvPr id="6" name="Espace réservé du contenu 5"/>
          <p:cNvSpPr>
            <a:spLocks noGrp="1"/>
          </p:cNvSpPr>
          <p:nvPr>
            <p:ph idx="1"/>
          </p:nvPr>
        </p:nvSpPr>
        <p:spPr/>
        <p:txBody>
          <a:bodyPr>
            <a:normAutofit/>
          </a:bodyPr>
          <a:lstStyle/>
          <a:p>
            <a:r>
              <a:rPr lang="en-US" sz="1400" dirty="0"/>
              <a:t>The </a:t>
            </a:r>
            <a:r>
              <a:rPr lang="en-US" sz="1400" b="1" dirty="0"/>
              <a:t>regulation of prices </a:t>
            </a:r>
            <a:r>
              <a:rPr lang="en-US" sz="1400" dirty="0"/>
              <a:t>on monopolistic activities is being performed by all NRAs independently</a:t>
            </a:r>
          </a:p>
          <a:p>
            <a:endParaRPr lang="en-US" sz="1400" dirty="0"/>
          </a:p>
          <a:p>
            <a:r>
              <a:rPr lang="en-US" sz="1400" dirty="0"/>
              <a:t>NRAs are accountable to 3 different addressees: the legislator (the NRAs have to report to their national parliamentary institutions on their activities); stakeholders and the public. </a:t>
            </a:r>
          </a:p>
          <a:p>
            <a:endParaRPr lang="en-US" sz="1400" dirty="0"/>
          </a:p>
          <a:p>
            <a:r>
              <a:rPr lang="en-US" sz="1400" dirty="0"/>
              <a:t>The survey results also reveal the </a:t>
            </a:r>
            <a:r>
              <a:rPr lang="en-US" sz="1400" b="1" dirty="0"/>
              <a:t>importance of monitoring tasks</a:t>
            </a:r>
            <a:r>
              <a:rPr lang="en-US" sz="1400" dirty="0"/>
              <a:t> since most of the responding NRAs indicated complying with reporting activities towards parliamentary/congressional committees. In only six cases, there are no such tasks attributed to the NRAs. NRAs also have to comply with the legal requirement to answer requests from or attend hearings organized by committees of the parliament/congress.</a:t>
            </a:r>
          </a:p>
          <a:p>
            <a:endParaRPr lang="en-GB" sz="1400" dirty="0"/>
          </a:p>
          <a:p>
            <a:r>
              <a:rPr lang="en-GB" sz="1400" dirty="0"/>
              <a:t>NRAs are equipped with powers to issue </a:t>
            </a:r>
            <a:r>
              <a:rPr lang="en-GB" sz="1400" b="1" dirty="0"/>
              <a:t>sanctions and penalties </a:t>
            </a:r>
            <a:r>
              <a:rPr lang="en-GB" sz="1400" dirty="0"/>
              <a:t>in regulatory matters</a:t>
            </a:r>
          </a:p>
          <a:p>
            <a:pPr lvl="1"/>
            <a:r>
              <a:rPr lang="en-GB" sz="1400" dirty="0"/>
              <a:t>NRAs can take action in form of </a:t>
            </a:r>
            <a:r>
              <a:rPr lang="en-GB" sz="1400" b="1" dirty="0"/>
              <a:t>financial or criminal sanctions and penalties</a:t>
            </a:r>
            <a:r>
              <a:rPr lang="en-GB" sz="1400" dirty="0"/>
              <a:t>, </a:t>
            </a:r>
          </a:p>
          <a:p>
            <a:pPr lvl="1"/>
            <a:r>
              <a:rPr lang="en-GB" sz="1400" b="1" dirty="0"/>
              <a:t>Mediation</a:t>
            </a:r>
            <a:r>
              <a:rPr lang="en-GB" sz="1400" dirty="0"/>
              <a:t> is also an area of independent competence for the vast majority of NRAs, making them to the responsible bodies for </a:t>
            </a:r>
            <a:r>
              <a:rPr lang="en-GB" sz="1400" b="1" dirty="0"/>
              <a:t>resolving disputes </a:t>
            </a:r>
            <a:r>
              <a:rPr lang="en-GB" sz="1400" dirty="0"/>
              <a:t>between market actors and regulated entities</a:t>
            </a:r>
            <a:endParaRPr lang="de-DE" sz="1400" dirty="0"/>
          </a:p>
        </p:txBody>
      </p:sp>
      <p:sp>
        <p:nvSpPr>
          <p:cNvPr id="4" name="Espace réservé de la date 3"/>
          <p:cNvSpPr>
            <a:spLocks noGrp="1"/>
          </p:cNvSpPr>
          <p:nvPr>
            <p:ph type="dt" sz="half" idx="10"/>
          </p:nvPr>
        </p:nvSpPr>
        <p:spPr/>
        <p:txBody>
          <a:bodyPr/>
          <a:lstStyle/>
          <a:p>
            <a:fld id="{D7C196B9-09B6-4917-8617-C72F737DC658}" type="datetime1">
              <a:rPr lang="en-GB" smtClean="0"/>
              <a:t>25/05/2021</a:t>
            </a:fld>
            <a:endParaRPr lang="fr-FR" dirty="0"/>
          </a:p>
        </p:txBody>
      </p:sp>
    </p:spTree>
    <p:extLst>
      <p:ext uri="{BB962C8B-B14F-4D97-AF65-F5344CB8AC3E}">
        <p14:creationId xmlns:p14="http://schemas.microsoft.com/office/powerpoint/2010/main" val="75940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Highlights </a:t>
            </a:r>
            <a:r>
              <a:rPr lang="de-DE" dirty="0" err="1"/>
              <a:t>and</a:t>
            </a:r>
            <a:r>
              <a:rPr lang="de-DE" dirty="0"/>
              <a:t> Next </a:t>
            </a:r>
            <a:r>
              <a:rPr lang="de-DE" dirty="0" err="1"/>
              <a:t>Steps</a:t>
            </a:r>
            <a:endParaRPr lang="de-DE" dirty="0"/>
          </a:p>
        </p:txBody>
      </p:sp>
      <p:sp>
        <p:nvSpPr>
          <p:cNvPr id="3" name="Inhaltsplatzhalter 2"/>
          <p:cNvSpPr>
            <a:spLocks noGrp="1"/>
          </p:cNvSpPr>
          <p:nvPr>
            <p:ph idx="1"/>
          </p:nvPr>
        </p:nvSpPr>
        <p:spPr>
          <a:xfrm>
            <a:off x="539552" y="1340768"/>
            <a:ext cx="8229600" cy="2980927"/>
          </a:xfrm>
        </p:spPr>
        <p:txBody>
          <a:bodyPr>
            <a:normAutofit fontScale="25000" lnSpcReduction="20000"/>
          </a:bodyPr>
          <a:lstStyle/>
          <a:p>
            <a:pPr marL="50623" indent="0">
              <a:buNone/>
            </a:pPr>
            <a:r>
              <a:rPr lang="en-GB" sz="7200" b="1" dirty="0">
                <a:solidFill>
                  <a:srgbClr val="FF0000"/>
                </a:solidFill>
              </a:rPr>
              <a:t>Highlights</a:t>
            </a:r>
          </a:p>
          <a:p>
            <a:pPr marL="50623" indent="0">
              <a:buNone/>
            </a:pPr>
            <a:endParaRPr lang="en-GB" sz="7200" dirty="0"/>
          </a:p>
          <a:p>
            <a:r>
              <a:rPr lang="en-GB" sz="7200" dirty="0"/>
              <a:t>NRAs business a success story = increase of the sectors to be regulated by NRAS (from 4-9 sectors)</a:t>
            </a:r>
          </a:p>
          <a:p>
            <a:r>
              <a:rPr lang="en-GB" sz="7200" dirty="0"/>
              <a:t>Legal framework on their set up and competences has been clarified</a:t>
            </a:r>
          </a:p>
          <a:p>
            <a:r>
              <a:rPr lang="en-GB" sz="7200" dirty="0"/>
              <a:t>Increase in competences (ACER) BUT no parallel increase in budget</a:t>
            </a:r>
          </a:p>
          <a:p>
            <a:r>
              <a:rPr lang="en-GB" sz="7200" dirty="0"/>
              <a:t>Most of the NRAs have the necessary tasks and duties; Increase in Monitoring activities!</a:t>
            </a:r>
          </a:p>
          <a:p>
            <a:r>
              <a:rPr lang="en-GB" sz="7200" dirty="0"/>
              <a:t>No intervention of governments in their daily business (Framework)</a:t>
            </a:r>
          </a:p>
          <a:p>
            <a:r>
              <a:rPr lang="en-GB" sz="7200" dirty="0"/>
              <a:t>Most of the NRAs have the competence to take binding decisions and enforcement powers; Mediation is a new field of competence</a:t>
            </a:r>
          </a:p>
          <a:p>
            <a:r>
              <a:rPr lang="en-GB" sz="7200" dirty="0"/>
              <a:t>NRAs Budget more and more through fees from stakeholders not only state budget</a:t>
            </a:r>
          </a:p>
          <a:p>
            <a:endParaRPr lang="en-GB" sz="7200" dirty="0"/>
          </a:p>
          <a:p>
            <a:pPr marL="50623" indent="0">
              <a:buNone/>
            </a:pPr>
            <a:endParaRPr lang="de-DE" sz="7200" b="1" dirty="0">
              <a:solidFill>
                <a:srgbClr val="FF0000"/>
              </a:solidFill>
            </a:endParaRPr>
          </a:p>
          <a:p>
            <a:pPr marL="50623" indent="0">
              <a:buNone/>
            </a:pPr>
            <a:endParaRPr lang="en-GB" dirty="0"/>
          </a:p>
        </p:txBody>
      </p:sp>
      <p:sp>
        <p:nvSpPr>
          <p:cNvPr id="4" name="Datumsplatzhalter 3"/>
          <p:cNvSpPr>
            <a:spLocks noGrp="1"/>
          </p:cNvSpPr>
          <p:nvPr>
            <p:ph type="dt" sz="half" idx="10"/>
          </p:nvPr>
        </p:nvSpPr>
        <p:spPr/>
        <p:txBody>
          <a:bodyPr/>
          <a:lstStyle/>
          <a:p>
            <a:fld id="{B6FC493D-445C-4FC4-A7DE-4CE38556806E}" type="datetime1">
              <a:rPr lang="en-GB" smtClean="0"/>
              <a:pPr/>
              <a:t>25/05/2021</a:t>
            </a:fld>
            <a:endParaRPr lang="fr-FR" dirty="0"/>
          </a:p>
        </p:txBody>
      </p:sp>
    </p:spTree>
    <p:extLst>
      <p:ext uri="{BB962C8B-B14F-4D97-AF65-F5344CB8AC3E}">
        <p14:creationId xmlns:p14="http://schemas.microsoft.com/office/powerpoint/2010/main" val="406317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71800" y="4581128"/>
            <a:ext cx="6242811" cy="1012613"/>
          </a:xfrm>
        </p:spPr>
        <p:txBody>
          <a:bodyPr>
            <a:noAutofit/>
          </a:bodyPr>
          <a:lstStyle/>
          <a:p>
            <a:r>
              <a:rPr lang="en-US" dirty="0">
                <a:solidFill>
                  <a:schemeClr val="accent1"/>
                </a:solidFill>
              </a:rPr>
              <a:t>CEER Regulatory Benchmarking (RBM) Work Stream</a:t>
            </a:r>
            <a:br>
              <a:rPr lang="en-GB" dirty="0">
                <a:solidFill>
                  <a:schemeClr val="accent1"/>
                </a:solidFill>
              </a:rPr>
            </a:br>
            <a:r>
              <a:rPr lang="en-US" dirty="0"/>
              <a:t>Dynamic Regulation State of Play </a:t>
            </a:r>
            <a:br>
              <a:rPr lang="en-US" dirty="0"/>
            </a:br>
            <a:endParaRPr lang="en-GB" dirty="0"/>
          </a:p>
        </p:txBody>
      </p:sp>
      <p:sp>
        <p:nvSpPr>
          <p:cNvPr id="3" name="Sous-titre 2"/>
          <p:cNvSpPr>
            <a:spLocks noGrp="1"/>
          </p:cNvSpPr>
          <p:nvPr>
            <p:ph type="subTitle" idx="1"/>
          </p:nvPr>
        </p:nvSpPr>
        <p:spPr>
          <a:xfrm>
            <a:off x="2901189" y="6040415"/>
            <a:ext cx="5822522" cy="556937"/>
          </a:xfrm>
        </p:spPr>
        <p:txBody>
          <a:bodyPr>
            <a:noAutofit/>
          </a:bodyPr>
          <a:lstStyle/>
          <a:p>
            <a:r>
              <a:rPr lang="en-GB" sz="2000" dirty="0" err="1"/>
              <a:t>Dr.</a:t>
            </a:r>
            <a:r>
              <a:rPr lang="en-GB" sz="2000" dirty="0"/>
              <a:t> Nadia </a:t>
            </a:r>
            <a:r>
              <a:rPr lang="en-GB" sz="2000" dirty="0" err="1"/>
              <a:t>Horstmann</a:t>
            </a:r>
            <a:r>
              <a:rPr lang="en-GB" sz="2000" dirty="0"/>
              <a:t>, RBM Chair</a:t>
            </a:r>
          </a:p>
        </p:txBody>
      </p:sp>
    </p:spTree>
    <p:extLst>
      <p:ext uri="{BB962C8B-B14F-4D97-AF65-F5344CB8AC3E}">
        <p14:creationId xmlns:p14="http://schemas.microsoft.com/office/powerpoint/2010/main" val="295611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9912" y="620688"/>
            <a:ext cx="4176332" cy="213435"/>
          </a:xfrm>
        </p:spPr>
        <p:txBody>
          <a:bodyPr>
            <a:normAutofit fontScale="90000"/>
          </a:bodyPr>
          <a:lstStyle/>
          <a:p>
            <a:r>
              <a:rPr lang="en-GB" dirty="0"/>
              <a:t>Dynamic Regulation </a:t>
            </a:r>
          </a:p>
        </p:txBody>
      </p:sp>
      <p:sp>
        <p:nvSpPr>
          <p:cNvPr id="3" name="Espace réservé du contenu 2"/>
          <p:cNvSpPr>
            <a:spLocks noGrp="1"/>
          </p:cNvSpPr>
          <p:nvPr>
            <p:ph idx="1"/>
          </p:nvPr>
        </p:nvSpPr>
        <p:spPr>
          <a:xfrm>
            <a:off x="107504" y="1196752"/>
            <a:ext cx="8784976" cy="4968552"/>
          </a:xfrm>
        </p:spPr>
        <p:txBody>
          <a:bodyPr>
            <a:noAutofit/>
          </a:bodyPr>
          <a:lstStyle/>
          <a:p>
            <a:pPr marL="685800" lvl="2" indent="0">
              <a:buNone/>
            </a:pPr>
            <a:r>
              <a:rPr lang="en-US" sz="1600" b="1" dirty="0">
                <a:solidFill>
                  <a:srgbClr val="FF0000"/>
                </a:solidFill>
              </a:rPr>
              <a:t>Deliver what?</a:t>
            </a:r>
          </a:p>
          <a:p>
            <a:pPr marL="685800" lvl="2" indent="0">
              <a:buNone/>
            </a:pPr>
            <a:r>
              <a:rPr lang="en-US" sz="1600" dirty="0">
                <a:solidFill>
                  <a:srgbClr val="002060"/>
                </a:solidFill>
              </a:rPr>
              <a:t>Provide a </a:t>
            </a:r>
            <a:r>
              <a:rPr lang="en-US" sz="1600" b="1" dirty="0">
                <a:solidFill>
                  <a:srgbClr val="002060"/>
                </a:solidFill>
              </a:rPr>
              <a:t>state of play </a:t>
            </a:r>
            <a:r>
              <a:rPr lang="en-US" sz="1600" dirty="0">
                <a:solidFill>
                  <a:srgbClr val="002060"/>
                </a:solidFill>
              </a:rPr>
              <a:t>among CEER NRAs in terms of “</a:t>
            </a:r>
            <a:r>
              <a:rPr lang="en-US" sz="1600" b="1" dirty="0">
                <a:solidFill>
                  <a:srgbClr val="002060"/>
                </a:solidFill>
              </a:rPr>
              <a:t>if” and “how” NRAs deal with DR </a:t>
            </a:r>
            <a:r>
              <a:rPr lang="en-US" sz="1600" dirty="0">
                <a:solidFill>
                  <a:srgbClr val="002060"/>
                </a:solidFill>
              </a:rPr>
              <a:t>in a transversal perspective through a two-stage process:</a:t>
            </a:r>
          </a:p>
          <a:p>
            <a:pPr marL="971550" lvl="2" indent="-285750"/>
            <a:r>
              <a:rPr lang="en-US" sz="1600" b="1" u="sng" dirty="0">
                <a:solidFill>
                  <a:srgbClr val="002060"/>
                </a:solidFill>
              </a:rPr>
              <a:t>Internal survey </a:t>
            </a:r>
            <a:r>
              <a:rPr lang="en-US" sz="1600" b="1" dirty="0">
                <a:solidFill>
                  <a:srgbClr val="002060"/>
                </a:solidFill>
              </a:rPr>
              <a:t>based on a questionnaire </a:t>
            </a:r>
            <a:r>
              <a:rPr lang="en-US" sz="1600" dirty="0">
                <a:solidFill>
                  <a:srgbClr val="002060"/>
                </a:solidFill>
              </a:rPr>
              <a:t>showing the current state of play in terms of available DR provisions and tools amongst </a:t>
            </a:r>
            <a:r>
              <a:rPr lang="en-US" sz="1600" b="1" u="sng" dirty="0">
                <a:solidFill>
                  <a:srgbClr val="002060"/>
                </a:solidFill>
              </a:rPr>
              <a:t>19 NRAs</a:t>
            </a:r>
          </a:p>
          <a:p>
            <a:pPr marL="971550" lvl="2" indent="-285750"/>
            <a:r>
              <a:rPr lang="en-US" sz="1600" b="1" dirty="0">
                <a:solidFill>
                  <a:srgbClr val="002060"/>
                </a:solidFill>
              </a:rPr>
              <a:t>Case studies from </a:t>
            </a:r>
            <a:r>
              <a:rPr lang="en-US" sz="1600" b="1" u="sng" dirty="0">
                <a:solidFill>
                  <a:srgbClr val="002060"/>
                </a:solidFill>
              </a:rPr>
              <a:t>10 NRAs </a:t>
            </a:r>
            <a:r>
              <a:rPr lang="en-US" sz="1600" dirty="0">
                <a:solidFill>
                  <a:srgbClr val="002060"/>
                </a:solidFill>
              </a:rPr>
              <a:t>on sandboxes/pilots</a:t>
            </a:r>
          </a:p>
          <a:p>
            <a:pPr marL="971550" lvl="2" indent="-285750"/>
            <a:r>
              <a:rPr lang="en-US" sz="1600" b="1" dirty="0">
                <a:solidFill>
                  <a:srgbClr val="002060"/>
                </a:solidFill>
              </a:rPr>
              <a:t>An overview on DR experiences </a:t>
            </a:r>
            <a:r>
              <a:rPr lang="en-US" sz="1600" dirty="0">
                <a:solidFill>
                  <a:srgbClr val="002060"/>
                </a:solidFill>
              </a:rPr>
              <a:t>in other sectors (e.g. telecommunication, mobility)</a:t>
            </a:r>
          </a:p>
          <a:p>
            <a:pPr marL="685800" lvl="2" indent="0">
              <a:buNone/>
            </a:pPr>
            <a:r>
              <a:rPr lang="en-US" sz="1600" b="1" dirty="0">
                <a:solidFill>
                  <a:srgbClr val="FF0000"/>
                </a:solidFill>
              </a:rPr>
              <a:t>Why ?</a:t>
            </a:r>
          </a:p>
          <a:p>
            <a:pPr marL="971550" lvl="2" indent="-285750"/>
            <a:r>
              <a:rPr lang="en-US" sz="1600" dirty="0">
                <a:solidFill>
                  <a:srgbClr val="002060"/>
                </a:solidFill>
              </a:rPr>
              <a:t>Learn from each other experience </a:t>
            </a:r>
          </a:p>
          <a:p>
            <a:pPr marL="971550" lvl="2" indent="-285750"/>
            <a:r>
              <a:rPr lang="en-US" sz="1600" dirty="0">
                <a:solidFill>
                  <a:srgbClr val="002060"/>
                </a:solidFill>
              </a:rPr>
              <a:t>Avoid replicating pilot projects</a:t>
            </a:r>
          </a:p>
          <a:p>
            <a:pPr marL="971550" lvl="2" indent="-285750"/>
            <a:r>
              <a:rPr lang="en-US" sz="1600" b="1" dirty="0">
                <a:solidFill>
                  <a:srgbClr val="002060"/>
                </a:solidFill>
              </a:rPr>
              <a:t>Accelerate decisions </a:t>
            </a:r>
            <a:r>
              <a:rPr lang="en-US" sz="1600" dirty="0">
                <a:solidFill>
                  <a:srgbClr val="002060"/>
                </a:solidFill>
              </a:rPr>
              <a:t>on whether regulation/legislation needs to be adapted and if yes how.</a:t>
            </a:r>
          </a:p>
          <a:p>
            <a:pPr marL="685800" lvl="2" indent="0">
              <a:buNone/>
            </a:pPr>
            <a:r>
              <a:rPr lang="en-US" sz="1600" b="1" dirty="0">
                <a:solidFill>
                  <a:srgbClr val="FF0000"/>
                </a:solidFill>
              </a:rPr>
              <a:t>How?</a:t>
            </a:r>
          </a:p>
          <a:p>
            <a:pPr marL="971550" lvl="2" indent="-285750"/>
            <a:r>
              <a:rPr lang="en-US" sz="1600" dirty="0">
                <a:solidFill>
                  <a:srgbClr val="002060"/>
                </a:solidFill>
              </a:rPr>
              <a:t>Questionnaire for CEER and OECD (PMR)</a:t>
            </a:r>
          </a:p>
          <a:p>
            <a:pPr marL="971550" lvl="2" indent="-285750"/>
            <a:r>
              <a:rPr lang="en-US" sz="1600" dirty="0">
                <a:solidFill>
                  <a:srgbClr val="002060"/>
                </a:solidFill>
              </a:rPr>
              <a:t>Review and assessment of all relevant CEER papers </a:t>
            </a:r>
          </a:p>
          <a:p>
            <a:pPr marL="971550" lvl="2" indent="-285750"/>
            <a:r>
              <a:rPr lang="en-US" sz="1600" dirty="0">
                <a:solidFill>
                  <a:srgbClr val="002060"/>
                </a:solidFill>
              </a:rPr>
              <a:t>Review and assessment publications of other organizations (OECD/COM). </a:t>
            </a:r>
          </a:p>
          <a:p>
            <a:pPr marL="685800" lvl="2" indent="0">
              <a:buNone/>
            </a:pPr>
            <a:endParaRPr lang="en-US" sz="1600" b="1" dirty="0">
              <a:solidFill>
                <a:srgbClr val="002060"/>
              </a:solidFill>
            </a:endParaRPr>
          </a:p>
          <a:p>
            <a:pPr lvl="2"/>
            <a:endParaRPr lang="en-US" sz="1600" dirty="0">
              <a:solidFill>
                <a:srgbClr val="002060"/>
              </a:solidFill>
            </a:endParaRPr>
          </a:p>
        </p:txBody>
      </p:sp>
      <p:sp>
        <p:nvSpPr>
          <p:cNvPr id="4" name="Espace réservé de la date 3"/>
          <p:cNvSpPr>
            <a:spLocks noGrp="1"/>
          </p:cNvSpPr>
          <p:nvPr>
            <p:ph type="dt" sz="half" idx="10"/>
          </p:nvPr>
        </p:nvSpPr>
        <p:spPr/>
        <p:txBody>
          <a:bodyPr/>
          <a:lstStyle/>
          <a:p>
            <a:pPr marL="0" marR="0" lvl="0" indent="0" algn="l" defTabSz="914259" rtl="0" eaLnBrk="1" fontAlgn="auto" latinLnBrk="0" hangingPunct="1">
              <a:lnSpc>
                <a:spcPct val="100000"/>
              </a:lnSpc>
              <a:spcBef>
                <a:spcPts val="0"/>
              </a:spcBef>
              <a:spcAft>
                <a:spcPts val="0"/>
              </a:spcAft>
              <a:buClrTx/>
              <a:buSzTx/>
              <a:buFontTx/>
              <a:buNone/>
              <a:tabLst/>
              <a:defRPr/>
            </a:pPr>
            <a:fld id="{61FEC5EC-7CF1-4D81-9096-6B7D87106053}" type="datetime1">
              <a:rPr kumimoji="0" lang="en-GB" sz="1100" b="0" i="0" u="none" strike="noStrike" kern="1200" cap="none" spc="0" normalizeH="0" baseline="0" noProof="0" smtClean="0">
                <a:ln>
                  <a:noFill/>
                </a:ln>
                <a:solidFill>
                  <a:srgbClr val="74A0CA"/>
                </a:solidFill>
                <a:effectLst/>
                <a:uLnTx/>
                <a:uFillTx/>
                <a:latin typeface="Arial" pitchFamily="34" charset="0"/>
                <a:ea typeface="+mn-ea"/>
                <a:cs typeface="+mn-cs"/>
              </a:rPr>
              <a:pPr marL="0" marR="0" lvl="0" indent="0" algn="l" defTabSz="914259" rtl="0" eaLnBrk="1" fontAlgn="auto" latinLnBrk="0" hangingPunct="1">
                <a:lnSpc>
                  <a:spcPct val="100000"/>
                </a:lnSpc>
                <a:spcBef>
                  <a:spcPts val="0"/>
                </a:spcBef>
                <a:spcAft>
                  <a:spcPts val="0"/>
                </a:spcAft>
                <a:buClrTx/>
                <a:buSzTx/>
                <a:buFontTx/>
                <a:buNone/>
                <a:tabLst/>
                <a:defRPr/>
              </a:pPr>
              <a:t>25/05/2021</a:t>
            </a:fld>
            <a:endParaRPr kumimoji="0" lang="fr-FR" sz="1100" b="0" i="0" u="none" strike="noStrike" kern="1200" cap="none" spc="0" normalizeH="0" baseline="0" noProof="0" dirty="0">
              <a:ln>
                <a:noFill/>
              </a:ln>
              <a:solidFill>
                <a:srgbClr val="74A0CA"/>
              </a:solidFill>
              <a:effectLst/>
              <a:uLnTx/>
              <a:uFillTx/>
              <a:latin typeface="Arial" pitchFamily="34" charset="0"/>
              <a:ea typeface="+mn-ea"/>
              <a:cs typeface="+mn-cs"/>
            </a:endParaRPr>
          </a:p>
        </p:txBody>
      </p:sp>
    </p:spTree>
    <p:extLst>
      <p:ext uri="{BB962C8B-B14F-4D97-AF65-F5344CB8AC3E}">
        <p14:creationId xmlns:p14="http://schemas.microsoft.com/office/powerpoint/2010/main" val="2082603823"/>
      </p:ext>
    </p:extLst>
  </p:cSld>
  <p:clrMapOvr>
    <a:masterClrMapping/>
  </p:clrMapOvr>
</p:sld>
</file>

<file path=ppt/theme/theme1.xml><?xml version="1.0" encoding="utf-8"?>
<a:theme xmlns:a="http://schemas.openxmlformats.org/drawingml/2006/main" name="CEER_NEWtemplate">
  <a:themeElements>
    <a:clrScheme name="CEER GOOD">
      <a:dk1>
        <a:srgbClr val="00457D"/>
      </a:dk1>
      <a:lt1>
        <a:srgbClr val="FFFFFF"/>
      </a:lt1>
      <a:dk2>
        <a:srgbClr val="00457D"/>
      </a:dk2>
      <a:lt2>
        <a:srgbClr val="00457D"/>
      </a:lt2>
      <a:accent1>
        <a:srgbClr val="FABA00"/>
      </a:accent1>
      <a:accent2>
        <a:srgbClr val="00457D"/>
      </a:accent2>
      <a:accent3>
        <a:srgbClr val="00457D"/>
      </a:accent3>
      <a:accent4>
        <a:srgbClr val="00457D"/>
      </a:accent4>
      <a:accent5>
        <a:srgbClr val="FABA00"/>
      </a:accent5>
      <a:accent6>
        <a:srgbClr val="00457D"/>
      </a:accent6>
      <a:hlink>
        <a:srgbClr val="00457D"/>
      </a:hlink>
      <a:folHlink>
        <a:srgbClr val="045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2110</Words>
  <Application>Microsoft Macintosh PowerPoint</Application>
  <PresentationFormat>On-screen Show (4:3)</PresentationFormat>
  <Paragraphs>165</Paragraphs>
  <Slides>13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Calibri</vt:lpstr>
      <vt:lpstr>Arial</vt:lpstr>
      <vt:lpstr>CEER_NEWtemplate</vt:lpstr>
      <vt:lpstr>Thème Office</vt:lpstr>
      <vt:lpstr>CEER Regulatory Benchmarking (RBM) Work Stream Monitoring NRAs’ Independence</vt:lpstr>
      <vt:lpstr>Background</vt:lpstr>
      <vt:lpstr>Background</vt:lpstr>
      <vt:lpstr>Main findings</vt:lpstr>
      <vt:lpstr>Main findings</vt:lpstr>
      <vt:lpstr>Main findings</vt:lpstr>
      <vt:lpstr>Highlights and Next Steps</vt:lpstr>
      <vt:lpstr>CEER Regulatory Benchmarking (RBM) Work Stream Dynamic Regulation State of Play  </vt:lpstr>
      <vt:lpstr>Dynamic Regulation </vt:lpstr>
      <vt:lpstr>Dynamic Regulation  What are we talking about?</vt:lpstr>
      <vt:lpstr>Conclusions 1/2 </vt:lpstr>
      <vt:lpstr>Conclusion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CEER</dc:title>
  <dc:creator>313d</dc:creator>
  <cp:lastModifiedBy>vpelosi@medreg-regulators.org</cp:lastModifiedBy>
  <cp:revision>81</cp:revision>
  <dcterms:created xsi:type="dcterms:W3CDTF">2018-11-01T15:47:30Z</dcterms:created>
  <dcterms:modified xsi:type="dcterms:W3CDTF">2021-05-25T07:18:36Z</dcterms:modified>
</cp:coreProperties>
</file>