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6" r:id="rId5"/>
    <p:sldId id="308" r:id="rId6"/>
    <p:sldId id="309" r:id="rId7"/>
    <p:sldId id="310" r:id="rId8"/>
    <p:sldId id="311" r:id="rId9"/>
    <p:sldId id="312" r:id="rId10"/>
    <p:sldId id="301" r:id="rId11"/>
    <p:sldId id="261" r:id="rId12"/>
  </p:sldIdLst>
  <p:sldSz cx="13004800" cy="97536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fr-FR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p Sander" initials="RS" lastIdx="1" clrIdx="0"/>
  <p:cmAuthor id="2" name="Gondouin Ludivine" initials="GL" lastIdx="2" clrIdx="1">
    <p:extLst>
      <p:ext uri="{19B8F6BF-5375-455C-9EA6-DF929625EA0E}">
        <p15:presenceInfo xmlns:p15="http://schemas.microsoft.com/office/powerpoint/2012/main" userId="S-1-5-21-3937936663-190188876-1528465544-9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D"/>
    <a:srgbClr val="74A0CA"/>
    <a:srgbClr val="045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2" autoAdjust="0"/>
    <p:restoredTop sz="94014" autoAdjust="0"/>
  </p:normalViewPr>
  <p:slideViewPr>
    <p:cSldViewPr>
      <p:cViewPr varScale="1">
        <p:scale>
          <a:sx n="84" d="100"/>
          <a:sy n="84" d="100"/>
        </p:scale>
        <p:origin x="2000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278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ED43C-D511-4661-A625-264F659243DD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0AF3-DA1B-4B72-9CB9-2590EB73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26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8E129-DB66-4573-8B63-7ABC8DE6380E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93EB-111E-4160-8702-F9F43113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93EB-111E-4160-8702-F9F431130B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4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993EB-111E-4160-8702-F9F431130B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66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993EB-111E-4160-8702-F9F431130B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8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993EB-111E-4160-8702-F9F431130B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66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993EB-111E-4160-8702-F9F431130B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19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993EB-111E-4160-8702-F9F431130B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93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26136" y="6316960"/>
            <a:ext cx="8280920" cy="1440160"/>
          </a:xfrm>
        </p:spPr>
        <p:txBody>
          <a:bodyPr/>
          <a:lstStyle>
            <a:lvl1pPr algn="l">
              <a:defRPr baseline="0">
                <a:solidFill>
                  <a:srgbClr val="00457D"/>
                </a:solidFill>
                <a:latin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26136" y="8693224"/>
            <a:ext cx="8280920" cy="792088"/>
          </a:xfrm>
        </p:spPr>
        <p:txBody>
          <a:bodyPr>
            <a:normAutofit/>
          </a:bodyPr>
          <a:lstStyle>
            <a:lvl1pPr marL="0" indent="0" algn="l">
              <a:buNone/>
              <a:defRPr sz="2200" b="1" i="0" baseline="0">
                <a:solidFill>
                  <a:schemeClr val="tx2"/>
                </a:solidFill>
                <a:latin typeface="Arial" pitchFamily="34" charset="0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D27-F8FB-460F-950E-56F136E9AF7C}" type="datetime1">
              <a:rPr lang="en-GB" smtClean="0"/>
              <a:t>19/05/2021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523-FA7D-4276-8D79-E4051C178AF2}" type="datetime1">
              <a:rPr lang="en-GB" smtClean="0"/>
              <a:t>19/05/2021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52605" y="1924471"/>
            <a:ext cx="3113089" cy="6768753"/>
          </a:xfrm>
        </p:spPr>
        <p:txBody>
          <a:bodyPr vert="eaVer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609" y="1924471"/>
            <a:ext cx="9177111" cy="6768753"/>
          </a:xfrm>
        </p:spPr>
        <p:txBody>
          <a:bodyPr vert="eaVert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31EB-F4AF-4EA0-AA7A-95D6EC122135}" type="datetime1">
              <a:rPr lang="en-GB" smtClean="0"/>
              <a:t>19/05/2021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BDEADF05-EE3F-4DF4-9008-2AF1270CC5ED}" type="datetime1">
              <a:rPr lang="en-GB" smtClean="0"/>
              <a:t>19/05/2021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>
            <a:normAutofit/>
          </a:bodyPr>
          <a:lstStyle>
            <a:lvl1pPr algn="l">
              <a:defRPr sz="3400" b="1" cap="all" baseline="0">
                <a:latin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>
            <a:normAutofit/>
          </a:bodyPr>
          <a:lstStyle>
            <a:lvl1pPr marL="0" indent="0">
              <a:buNone/>
              <a:defRPr sz="2900" baseline="0">
                <a:solidFill>
                  <a:schemeClr val="tx2"/>
                </a:solidFill>
                <a:latin typeface="Arial" pitchFamily="34" charset="0"/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1252-5010-4673-B076-5B73188DCD02}" type="datetime1">
              <a:rPr lang="en-GB" smtClean="0"/>
              <a:t>19/05/2021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85776" y="3220616"/>
            <a:ext cx="5571104" cy="5527578"/>
          </a:xfrm>
        </p:spPr>
        <p:txBody>
          <a:bodyPr/>
          <a:lstStyle>
            <a:lvl1pPr>
              <a:defRPr sz="2900" b="1" i="0" baseline="0">
                <a:latin typeface="Arial" pitchFamily="34" charset="0"/>
              </a:defRPr>
            </a:lvl1pPr>
            <a:lvl2pPr>
              <a:defRPr sz="22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18424" y="3220616"/>
            <a:ext cx="5571104" cy="5527578"/>
          </a:xfrm>
        </p:spPr>
        <p:txBody>
          <a:bodyPr/>
          <a:lstStyle>
            <a:lvl1pPr>
              <a:defRPr sz="2900" b="1" i="0" baseline="0">
                <a:latin typeface="Arial" pitchFamily="34" charset="0"/>
              </a:defRPr>
            </a:lvl1pPr>
            <a:lvl2pPr>
              <a:defRPr sz="22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B0BE-B814-43BE-994F-158CF59BF12E}" type="datetime1">
              <a:rPr lang="en-GB" smtClean="0"/>
              <a:t>19/05/2021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>
            <a:noAutofit/>
          </a:bodyPr>
          <a:lstStyle>
            <a:lvl1pPr marL="0" indent="0">
              <a:buNone/>
              <a:defRPr sz="2900" b="1" baseline="0">
                <a:latin typeface="Arial" pitchFamily="34" charset="0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900" baseline="0">
                <a:latin typeface="Arial" pitchFamily="34" charset="0"/>
              </a:defRPr>
            </a:lvl1pPr>
            <a:lvl2pPr>
              <a:defRPr sz="22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>
            <a:noAutofit/>
          </a:bodyPr>
          <a:lstStyle>
            <a:lvl1pPr marL="0" indent="0">
              <a:buNone/>
              <a:defRPr sz="2900" b="1" baseline="0">
                <a:latin typeface="Arial" pitchFamily="34" charset="0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2900" baseline="0">
                <a:latin typeface="Arial" pitchFamily="34" charset="0"/>
              </a:defRPr>
            </a:lvl1pPr>
            <a:lvl2pPr>
              <a:defRPr sz="22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77C-3EE1-4B6B-8DC4-4031524BC9F9}" type="datetime1">
              <a:rPr lang="en-GB" smtClean="0"/>
              <a:t>19/05/2021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774208" y="628328"/>
            <a:ext cx="7580352" cy="1387868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Cliquez pour modifier le style du titre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6BAF-1370-43AE-904B-6FBF8CDADEAC}" type="datetime1">
              <a:rPr lang="en-GB" smtClean="0"/>
              <a:t>19/05/2021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C9BD-D6FC-49B1-A984-F84F64613E6A}" type="datetime1">
              <a:rPr lang="en-GB" smtClean="0"/>
              <a:t>19/05/2021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241" y="2383977"/>
            <a:ext cx="4278490" cy="1196679"/>
          </a:xfrm>
        </p:spPr>
        <p:txBody>
          <a:bodyPr anchor="b">
            <a:noAutofit/>
          </a:bodyPr>
          <a:lstStyle>
            <a:lvl1pPr algn="l">
              <a:defRPr sz="3400" b="1" baseline="0">
                <a:latin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516" y="772344"/>
            <a:ext cx="7270044" cy="7940422"/>
          </a:xfrm>
        </p:spPr>
        <p:txBody>
          <a:bodyPr/>
          <a:lstStyle>
            <a:lvl1pPr>
              <a:defRPr sz="2900" baseline="0">
                <a:latin typeface="Arial" pitchFamily="34" charset="0"/>
              </a:defRPr>
            </a:lvl1pPr>
            <a:lvl2pPr>
              <a:defRPr sz="22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241" y="3881908"/>
            <a:ext cx="4278490" cy="4830857"/>
          </a:xfrm>
        </p:spPr>
        <p:txBody>
          <a:bodyPr>
            <a:normAutofit/>
          </a:bodyPr>
          <a:lstStyle>
            <a:lvl1pPr marL="0" indent="0">
              <a:buNone/>
              <a:defRPr sz="2900" baseline="0">
                <a:latin typeface="Arial" pitchFamily="34" charset="0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7E0B-6084-4A0B-B1E1-A5E3095E9F9F}" type="datetime1">
              <a:rPr lang="en-GB" smtClean="0"/>
              <a:t>19/05/2021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0192" y="6821016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30192" y="84435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30192" y="7613104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A772-582D-44DB-AFD4-7764DA78BA3B}" type="datetime1">
              <a:rPr lang="en-GB" smtClean="0"/>
              <a:t>19/05/2021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9991FAB-ED7E-4AD1-B189-FF082BC8EB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52229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Folie" r:id="rId17" imgW="469" imgH="470" progId="TCLayout.ActiveDocument.1">
                  <p:embed/>
                </p:oleObj>
              </mc:Choice>
              <mc:Fallback>
                <p:oleObj name="think-cell Folie" r:id="rId17" imgW="469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F1EA6A02-F380-459F-B30D-0A621DB5E6FA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74208" y="628328"/>
            <a:ext cx="7580352" cy="1387868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GB" noProof="1"/>
              <a:t>Cliquez</a:t>
            </a:r>
            <a:r>
              <a:rPr lang="fr-FR" dirty="0"/>
              <a:t>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600" baseline="0">
                <a:solidFill>
                  <a:schemeClr val="accent4"/>
                </a:solidFill>
                <a:latin typeface="Arial" pitchFamily="34" charset="0"/>
              </a:defRPr>
            </a:lvl1pPr>
          </a:lstStyle>
          <a:p>
            <a:fld id="{BDB6141D-AB94-4E30-BB32-475CC02D42AC}" type="datetime1">
              <a:rPr lang="en-GB" smtClean="0"/>
              <a:t>19/05/2021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B0D33-A76D-4554-83C3-3FE932C967D8}" type="slidenum">
              <a:rPr lang="fr-FR" smtClean="0"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1300460" rtl="0" eaLnBrk="1" latinLnBrk="0" hangingPunct="1">
        <a:spcBef>
          <a:spcPct val="0"/>
        </a:spcBef>
        <a:buNone/>
        <a:defRPr sz="3400" b="1" kern="1200">
          <a:solidFill>
            <a:srgbClr val="00457D"/>
          </a:solidFill>
          <a:latin typeface="+mj-lt"/>
          <a:ea typeface="+mj-ea"/>
          <a:cs typeface="+mj-cs"/>
        </a:defRPr>
      </a:lvl1pPr>
    </p:titleStyle>
    <p:bodyStyle>
      <a:lvl1pPr marL="360000" indent="-288000" algn="l" defTabSz="1300460" rtl="0" eaLnBrk="1" latinLnBrk="0" hangingPunct="1">
        <a:spcBef>
          <a:spcPts val="0"/>
        </a:spcBef>
        <a:buClr>
          <a:schemeClr val="tx2"/>
        </a:buClr>
        <a:buSzPct val="120000"/>
        <a:buFont typeface="Arial" pitchFamily="34" charset="0"/>
        <a:buChar char="•"/>
        <a:defRPr sz="2900" kern="1200">
          <a:solidFill>
            <a:srgbClr val="74A0CA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►"/>
        <a:defRPr sz="2200" kern="1200" baseline="0">
          <a:solidFill>
            <a:schemeClr val="accent6"/>
          </a:solidFill>
          <a:latin typeface="Arial" pitchFamily="34" charset="0"/>
          <a:ea typeface="+mn-ea"/>
          <a:cs typeface="+mn-cs"/>
        </a:defRPr>
      </a:lvl2pPr>
      <a:lvl3pPr marL="1625575" indent="-216000" algn="l" defTabSz="130046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accent6"/>
          </a:solidFill>
          <a:latin typeface="Arial" pitchFamily="34" charset="0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accent6"/>
          </a:solidFill>
          <a:latin typeface="Arial" pitchFamily="34" charset="0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accent6"/>
          </a:solidFill>
          <a:latin typeface="Arial" pitchFamily="34" charset="0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r.e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 txBox="1">
            <a:spLocks/>
          </p:cNvSpPr>
          <p:nvPr/>
        </p:nvSpPr>
        <p:spPr>
          <a:xfrm>
            <a:off x="9870259" y="8905995"/>
            <a:ext cx="3072341" cy="51928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707" b="1" dirty="0">
                <a:solidFill>
                  <a:srgbClr val="FF0000"/>
                </a:solidFill>
              </a:rPr>
              <a:t>               </a:t>
            </a:r>
            <a:endParaRPr lang="fr-FR" sz="1707" b="1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F1FEC36-961D-4C9E-AB7F-0AE613816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136" y="6316960"/>
            <a:ext cx="8280920" cy="2316236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3rd Trilateral CEER-ECRB-MEDREG Workshop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>
                <a:solidFill>
                  <a:schemeClr val="accent1"/>
                </a:solidFill>
              </a:rPr>
              <a:t>CEER COVID-19 WG: Analysis of the COVID-19 pandemic’s effects on the energy sector</a:t>
            </a:r>
            <a:endParaRPr lang="fr-FR" sz="3000" dirty="0"/>
          </a:p>
        </p:txBody>
      </p:sp>
      <p:sp>
        <p:nvSpPr>
          <p:cNvPr id="13" name="Sous-titre 12">
            <a:extLst>
              <a:ext uri="{FF2B5EF4-FFF2-40B4-BE49-F238E27FC236}">
                <a16:creationId xmlns:a16="http://schemas.microsoft.com/office/drawing/2014/main" id="{7A5D62BF-12BB-40F6-AB98-2B214C5D2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6136" y="8905994"/>
            <a:ext cx="8280920" cy="579317"/>
          </a:xfrm>
        </p:spPr>
        <p:txBody>
          <a:bodyPr>
            <a:normAutofit/>
          </a:bodyPr>
          <a:lstStyle/>
          <a:p>
            <a:r>
              <a:rPr lang="fr-FR" sz="2400" dirty="0"/>
              <a:t>Jean-Laurent Lastelle	                           26 May 2021</a:t>
            </a:r>
          </a:p>
        </p:txBody>
      </p:sp>
    </p:spTree>
    <p:extLst>
      <p:ext uri="{BB962C8B-B14F-4D97-AF65-F5344CB8AC3E}">
        <p14:creationId xmlns:p14="http://schemas.microsoft.com/office/powerpoint/2010/main" val="36488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COVID-19 </a:t>
            </a:r>
            <a:r>
              <a:rPr lang="fr-FR" sz="3600" dirty="0" err="1"/>
              <a:t>Interim</a:t>
            </a:r>
            <a:r>
              <a:rPr lang="fr-FR" sz="3600" dirty="0"/>
              <a:t> Report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240" y="2140497"/>
            <a:ext cx="11704320" cy="7418935"/>
          </a:xfrm>
        </p:spPr>
        <p:txBody>
          <a:bodyPr>
            <a:normAutofit/>
          </a:bodyPr>
          <a:lstStyle/>
          <a:p>
            <a:pPr algn="just">
              <a:spcAft>
                <a:spcPts val="1300"/>
              </a:spcAft>
            </a:pPr>
            <a:r>
              <a:rPr lang="fr-FR" sz="2800" b="1" dirty="0">
                <a:solidFill>
                  <a:schemeClr val="tx1"/>
                </a:solidFill>
              </a:rPr>
              <a:t>Objectives</a:t>
            </a:r>
            <a:endParaRPr lang="fr-FR" sz="2800" dirty="0"/>
          </a:p>
          <a:p>
            <a:pPr lvl="1" algn="just">
              <a:spcAft>
                <a:spcPts val="1300"/>
              </a:spcAft>
            </a:pPr>
            <a:r>
              <a:rPr lang="en-US" sz="2400" b="1" dirty="0"/>
              <a:t>Mapping the effects </a:t>
            </a:r>
            <a:r>
              <a:rPr lang="en-US" sz="2400" dirty="0"/>
              <a:t>of the COVID-19 pandemic on the electricity and gas systems, consumers and energy companies in CEER countries;</a:t>
            </a:r>
          </a:p>
          <a:p>
            <a:pPr lvl="1" algn="just">
              <a:spcAft>
                <a:spcPts val="1300"/>
              </a:spcAft>
            </a:pPr>
            <a:r>
              <a:rPr lang="en-US" sz="2400" dirty="0"/>
              <a:t>Identifying a first set of </a:t>
            </a:r>
            <a:r>
              <a:rPr lang="en-US" sz="2400" b="1" dirty="0"/>
              <a:t>lessons learned and best practices </a:t>
            </a:r>
            <a:r>
              <a:rPr lang="en-US" sz="2400" dirty="0"/>
              <a:t>from 2020.</a:t>
            </a:r>
            <a:endParaRPr lang="fr-FR" sz="2400" dirty="0"/>
          </a:p>
          <a:p>
            <a:pPr algn="just">
              <a:spcAft>
                <a:spcPts val="1300"/>
              </a:spcAft>
            </a:pPr>
            <a:r>
              <a:rPr lang="fr-FR" sz="2800" b="1" dirty="0" err="1">
                <a:solidFill>
                  <a:schemeClr val="tx1"/>
                </a:solidFill>
              </a:rPr>
              <a:t>Approach</a:t>
            </a:r>
            <a:r>
              <a:rPr lang="fr-FR" sz="2800" b="1" dirty="0">
                <a:solidFill>
                  <a:schemeClr val="tx1"/>
                </a:solidFill>
              </a:rPr>
              <a:t> and data collection</a:t>
            </a:r>
          </a:p>
          <a:p>
            <a:pPr lvl="1" algn="just">
              <a:spcAft>
                <a:spcPts val="1300"/>
              </a:spcAft>
            </a:pPr>
            <a:r>
              <a:rPr lang="fr-FR" sz="2400" b="1" dirty="0"/>
              <a:t>Questionnaire</a:t>
            </a:r>
            <a:r>
              <a:rPr lang="fr-FR" sz="2400" dirty="0"/>
              <a:t> on the </a:t>
            </a:r>
            <a:r>
              <a:rPr lang="fr-FR" sz="2400" dirty="0" err="1"/>
              <a:t>effects</a:t>
            </a:r>
            <a:r>
              <a:rPr lang="fr-FR" sz="2400" dirty="0"/>
              <a:t> of the </a:t>
            </a:r>
            <a:r>
              <a:rPr lang="fr-FR" sz="2400" dirty="0" err="1"/>
              <a:t>pandemic</a:t>
            </a:r>
            <a:r>
              <a:rPr lang="fr-FR" sz="2400" dirty="0"/>
              <a:t> on the </a:t>
            </a:r>
            <a:r>
              <a:rPr lang="fr-FR" sz="2400" dirty="0" err="1"/>
              <a:t>energy</a:t>
            </a:r>
            <a:r>
              <a:rPr lang="fr-FR" sz="2400" dirty="0"/>
              <a:t> system as a </a:t>
            </a:r>
            <a:r>
              <a:rPr lang="fr-FR" sz="2400" dirty="0" err="1"/>
              <a:t>whole</a:t>
            </a:r>
            <a:r>
              <a:rPr lang="fr-FR" sz="2400" dirty="0"/>
              <a:t>, </a:t>
            </a:r>
            <a:r>
              <a:rPr lang="fr-FR" sz="2400" dirty="0" err="1"/>
              <a:t>consumers</a:t>
            </a:r>
            <a:r>
              <a:rPr lang="fr-FR" sz="2400" dirty="0"/>
              <a:t>, </a:t>
            </a:r>
            <a:r>
              <a:rPr lang="fr-FR" sz="2400" dirty="0" err="1"/>
              <a:t>energy</a:t>
            </a:r>
            <a:r>
              <a:rPr lang="fr-FR" sz="2400" dirty="0"/>
              <a:t> </a:t>
            </a:r>
            <a:r>
              <a:rPr lang="fr-FR" sz="2400" dirty="0" err="1"/>
              <a:t>suppliers</a:t>
            </a:r>
            <a:r>
              <a:rPr lang="fr-FR" sz="2400" dirty="0"/>
              <a:t> and network </a:t>
            </a:r>
            <a:r>
              <a:rPr lang="fr-FR" sz="2400" dirty="0" err="1"/>
              <a:t>operators</a:t>
            </a:r>
            <a:r>
              <a:rPr lang="fr-FR" sz="2400" dirty="0"/>
              <a:t>;</a:t>
            </a:r>
          </a:p>
          <a:p>
            <a:pPr lvl="1" algn="just">
              <a:spcAft>
                <a:spcPts val="1300"/>
              </a:spcAft>
            </a:pPr>
            <a:r>
              <a:rPr lang="fr-FR" sz="2400" b="1" dirty="0"/>
              <a:t>28 </a:t>
            </a:r>
            <a:r>
              <a:rPr lang="fr-FR" sz="2400" b="1" dirty="0" err="1"/>
              <a:t>NRAs</a:t>
            </a:r>
            <a:r>
              <a:rPr lang="fr-FR" sz="2400" b="1" dirty="0"/>
              <a:t> </a:t>
            </a:r>
            <a:r>
              <a:rPr lang="fr-FR" sz="2400" b="1" dirty="0" err="1"/>
              <a:t>provided</a:t>
            </a:r>
            <a:r>
              <a:rPr lang="fr-FR" sz="2400" b="1" dirty="0"/>
              <a:t> input</a:t>
            </a:r>
            <a:r>
              <a:rPr lang="fr-FR" sz="2400" dirty="0"/>
              <a:t>: </a:t>
            </a:r>
            <a:r>
              <a:rPr lang="fr-FR" sz="2400" dirty="0" err="1"/>
              <a:t>Austria</a:t>
            </a:r>
            <a:r>
              <a:rPr lang="fr-FR" sz="2400" dirty="0"/>
              <a:t>, </a:t>
            </a:r>
            <a:r>
              <a:rPr lang="fr-FR" sz="2400" dirty="0" err="1"/>
              <a:t>Belgium</a:t>
            </a:r>
            <a:r>
              <a:rPr lang="fr-FR" sz="2400" dirty="0"/>
              <a:t>, </a:t>
            </a:r>
            <a:r>
              <a:rPr lang="fr-FR" sz="2400" dirty="0" err="1"/>
              <a:t>Bulgaria</a:t>
            </a:r>
            <a:r>
              <a:rPr lang="fr-FR" sz="2400" dirty="0"/>
              <a:t>, </a:t>
            </a:r>
            <a:r>
              <a:rPr lang="fr-FR" sz="2400" dirty="0" err="1"/>
              <a:t>Croatia</a:t>
            </a:r>
            <a:r>
              <a:rPr lang="fr-FR" sz="2400" dirty="0"/>
              <a:t>, </a:t>
            </a:r>
            <a:r>
              <a:rPr lang="fr-FR" sz="2400" dirty="0" err="1"/>
              <a:t>Czech</a:t>
            </a:r>
            <a:r>
              <a:rPr lang="fr-FR" sz="2400" dirty="0"/>
              <a:t> </a:t>
            </a:r>
            <a:r>
              <a:rPr lang="fr-FR" sz="2400" dirty="0" err="1"/>
              <a:t>Republic</a:t>
            </a:r>
            <a:r>
              <a:rPr lang="fr-FR" sz="2400" dirty="0"/>
              <a:t>, </a:t>
            </a:r>
            <a:r>
              <a:rPr lang="fr-FR" sz="2400" dirty="0" err="1"/>
              <a:t>Estonia</a:t>
            </a:r>
            <a:r>
              <a:rPr lang="fr-FR" sz="2400" dirty="0"/>
              <a:t>, </a:t>
            </a:r>
            <a:r>
              <a:rPr lang="fr-FR" sz="2400" dirty="0" err="1"/>
              <a:t>Finland</a:t>
            </a:r>
            <a:r>
              <a:rPr lang="fr-FR" sz="2400" dirty="0"/>
              <a:t>, France, Georgia, Germany, Great </a:t>
            </a:r>
            <a:r>
              <a:rPr lang="fr-FR" sz="2400" dirty="0" err="1"/>
              <a:t>Britain</a:t>
            </a:r>
            <a:r>
              <a:rPr lang="fr-FR" sz="2400" dirty="0"/>
              <a:t>, </a:t>
            </a:r>
            <a:r>
              <a:rPr lang="fr-FR" sz="2400" dirty="0" err="1"/>
              <a:t>Greece</a:t>
            </a:r>
            <a:r>
              <a:rPr lang="fr-FR" sz="2400" dirty="0"/>
              <a:t>, </a:t>
            </a:r>
            <a:r>
              <a:rPr lang="fr-FR" sz="2400" dirty="0" err="1"/>
              <a:t>Hungary</a:t>
            </a:r>
            <a:r>
              <a:rPr lang="fr-FR" sz="2400" dirty="0"/>
              <a:t>, Ireland, </a:t>
            </a:r>
            <a:r>
              <a:rPr lang="fr-FR" sz="2400" dirty="0" err="1"/>
              <a:t>Italy</a:t>
            </a:r>
            <a:r>
              <a:rPr lang="fr-FR" sz="2400" dirty="0"/>
              <a:t>, </a:t>
            </a:r>
            <a:r>
              <a:rPr lang="fr-FR" sz="2400" dirty="0" err="1"/>
              <a:t>Latvia</a:t>
            </a:r>
            <a:r>
              <a:rPr lang="fr-FR" sz="2400" dirty="0"/>
              <a:t>, </a:t>
            </a:r>
            <a:r>
              <a:rPr lang="fr-FR" sz="2400" dirty="0" err="1"/>
              <a:t>Lithuania</a:t>
            </a:r>
            <a:r>
              <a:rPr lang="fr-FR" sz="2400" dirty="0"/>
              <a:t>, Luxembourg, Malta, the </a:t>
            </a:r>
            <a:r>
              <a:rPr lang="fr-FR" sz="2400" dirty="0" err="1"/>
              <a:t>Netherlands</a:t>
            </a:r>
            <a:r>
              <a:rPr lang="fr-FR" sz="2400" dirty="0"/>
              <a:t>, North </a:t>
            </a:r>
            <a:r>
              <a:rPr lang="fr-FR" sz="2400" dirty="0" err="1"/>
              <a:t>Macedonia</a:t>
            </a:r>
            <a:r>
              <a:rPr lang="fr-FR" sz="2400" dirty="0"/>
              <a:t>, </a:t>
            </a:r>
            <a:r>
              <a:rPr lang="fr-FR" sz="2400" dirty="0" err="1"/>
              <a:t>Norway</a:t>
            </a:r>
            <a:r>
              <a:rPr lang="fr-FR" sz="2400" dirty="0"/>
              <a:t>, Portugal, Romania, </a:t>
            </a:r>
            <a:r>
              <a:rPr lang="fr-FR" sz="2400" dirty="0" err="1"/>
              <a:t>Slovakia</a:t>
            </a:r>
            <a:r>
              <a:rPr lang="fr-FR" sz="2400" dirty="0"/>
              <a:t>, </a:t>
            </a:r>
            <a:r>
              <a:rPr lang="fr-FR" sz="2400" dirty="0" err="1"/>
              <a:t>Slovenia</a:t>
            </a:r>
            <a:r>
              <a:rPr lang="fr-FR" sz="2400" dirty="0"/>
              <a:t>, Spain, </a:t>
            </a:r>
            <a:r>
              <a:rPr lang="fr-FR" sz="2400" dirty="0" err="1"/>
              <a:t>Sweden</a:t>
            </a:r>
            <a:r>
              <a:rPr lang="fr-FR" sz="2400" dirty="0"/>
              <a:t>;</a:t>
            </a:r>
          </a:p>
          <a:p>
            <a:pPr lvl="1" algn="just">
              <a:spcAft>
                <a:spcPts val="1300"/>
              </a:spcAft>
            </a:pPr>
            <a:r>
              <a:rPr lang="en-US" sz="2400" dirty="0"/>
              <a:t>Comparing the results of that exercise with </a:t>
            </a:r>
            <a:r>
              <a:rPr lang="en-US" sz="2400" b="1" dirty="0"/>
              <a:t>findings from other institutions </a:t>
            </a:r>
            <a:r>
              <a:rPr lang="en-US" sz="2400" dirty="0"/>
              <a:t>(IEA, OECD, EC, ACER/CEER).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37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4208" y="556320"/>
            <a:ext cx="7580352" cy="1387868"/>
          </a:xfrm>
        </p:spPr>
        <p:txBody>
          <a:bodyPr>
            <a:normAutofit/>
          </a:bodyPr>
          <a:lstStyle/>
          <a:p>
            <a:r>
              <a:rPr lang="fr-FR" sz="3600" dirty="0"/>
              <a:t>Impact on the </a:t>
            </a:r>
            <a:r>
              <a:rPr lang="fr-FR" sz="3600" dirty="0" err="1"/>
              <a:t>electricity</a:t>
            </a:r>
            <a:r>
              <a:rPr lang="fr-FR" sz="3600" dirty="0"/>
              <a:t>           and </a:t>
            </a:r>
            <a:r>
              <a:rPr lang="fr-FR" sz="3600" dirty="0" err="1"/>
              <a:t>gas</a:t>
            </a:r>
            <a:r>
              <a:rPr lang="fr-FR" sz="3600" dirty="0"/>
              <a:t> </a:t>
            </a:r>
            <a:r>
              <a:rPr lang="fr-FR" sz="3600" dirty="0" err="1"/>
              <a:t>systems</a:t>
            </a:r>
            <a:r>
              <a:rPr lang="fr-FR" sz="3600" dirty="0"/>
              <a:t>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240" y="1944188"/>
            <a:ext cx="11704320" cy="7615243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fr-FR" sz="2800" b="1" dirty="0" err="1">
                <a:solidFill>
                  <a:schemeClr val="tx1"/>
                </a:solidFill>
                <a:latin typeface="+mj-lt"/>
              </a:rPr>
              <a:t>Electricity</a:t>
            </a:r>
            <a:r>
              <a:rPr lang="fr-FR" sz="2800" b="1" dirty="0">
                <a:latin typeface="+mj-lt"/>
              </a:rPr>
              <a:t> </a:t>
            </a:r>
          </a:p>
          <a:p>
            <a:pPr lvl="1" algn="just">
              <a:spcAft>
                <a:spcPts val="1200"/>
              </a:spcAft>
            </a:pPr>
            <a:r>
              <a:rPr lang="fr-FR" sz="2400" b="1" dirty="0" err="1">
                <a:latin typeface="+mj-lt"/>
              </a:rPr>
              <a:t>Demand</a:t>
            </a:r>
            <a:r>
              <a:rPr lang="fr-FR" sz="2400" b="1" dirty="0">
                <a:latin typeface="+mj-lt"/>
              </a:rPr>
              <a:t> and </a:t>
            </a:r>
            <a:r>
              <a:rPr lang="fr-FR" sz="2400" b="1" dirty="0" err="1">
                <a:latin typeface="+mj-lt"/>
              </a:rPr>
              <a:t>prices</a:t>
            </a:r>
            <a:r>
              <a:rPr lang="fr-FR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fell markedly over the spring months 2020 that coincided with restriction measures, such as lockdowns.</a:t>
            </a:r>
          </a:p>
          <a:p>
            <a:pPr lvl="1" algn="just">
              <a:spcAft>
                <a:spcPts val="1200"/>
              </a:spcAft>
            </a:pPr>
            <a:r>
              <a:rPr lang="en-US" sz="2400" dirty="0">
                <a:latin typeface="+mj-lt"/>
              </a:rPr>
              <a:t>E.g.: </a:t>
            </a:r>
            <a:r>
              <a:rPr lang="en-US" sz="2400" b="1" dirty="0">
                <a:latin typeface="+mj-lt"/>
              </a:rPr>
              <a:t>fall in global electricity consumption </a:t>
            </a:r>
            <a:r>
              <a:rPr lang="en-US" sz="2400" dirty="0">
                <a:latin typeface="+mj-lt"/>
              </a:rPr>
              <a:t>per month in March-June 2020 in selected countries, compared to the same month of 2019.</a:t>
            </a:r>
          </a:p>
          <a:p>
            <a:pPr lvl="1" algn="just">
              <a:spcAft>
                <a:spcPts val="1200"/>
              </a:spcAft>
            </a:pPr>
            <a:endParaRPr lang="en-US" sz="2100" dirty="0">
              <a:latin typeface="+mj-lt"/>
            </a:endParaRPr>
          </a:p>
          <a:p>
            <a:pPr lvl="1" algn="just">
              <a:spcAft>
                <a:spcPts val="1200"/>
              </a:spcAft>
            </a:pPr>
            <a:endParaRPr lang="en-US" sz="2100" dirty="0">
              <a:latin typeface="+mj-lt"/>
            </a:endParaRPr>
          </a:p>
          <a:p>
            <a:pPr lvl="1" algn="just">
              <a:spcAft>
                <a:spcPts val="1200"/>
              </a:spcAft>
            </a:pPr>
            <a:endParaRPr lang="en-US" sz="2100" dirty="0">
              <a:latin typeface="+mj-lt"/>
            </a:endParaRPr>
          </a:p>
          <a:p>
            <a:pPr lvl="1" algn="just">
              <a:spcAft>
                <a:spcPts val="1200"/>
              </a:spcAft>
            </a:pPr>
            <a:endParaRPr lang="en-US" sz="2100" dirty="0">
              <a:latin typeface="+mj-lt"/>
            </a:endParaRPr>
          </a:p>
          <a:p>
            <a:pPr lvl="1" algn="just">
              <a:spcAft>
                <a:spcPts val="1200"/>
              </a:spcAft>
            </a:pPr>
            <a:endParaRPr lang="en-US" sz="2100" dirty="0">
              <a:latin typeface="+mj-lt"/>
            </a:endParaRPr>
          </a:p>
          <a:p>
            <a:pPr lvl="1" algn="just">
              <a:spcAft>
                <a:spcPts val="1200"/>
              </a:spcAft>
            </a:pPr>
            <a:endParaRPr lang="en-US" sz="2100" dirty="0">
              <a:latin typeface="+mj-lt"/>
            </a:endParaRPr>
          </a:p>
          <a:p>
            <a:pPr lvl="1" algn="just">
              <a:spcAft>
                <a:spcPts val="1200"/>
              </a:spcAft>
            </a:pPr>
            <a:endParaRPr lang="en-US" sz="2100" dirty="0">
              <a:latin typeface="+mj-lt"/>
            </a:endParaRPr>
          </a:p>
          <a:p>
            <a:pPr marL="650229" lvl="1" indent="0" algn="just">
              <a:spcAft>
                <a:spcPts val="1200"/>
              </a:spcAft>
              <a:buNone/>
            </a:pPr>
            <a:endParaRPr lang="en-US" sz="21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3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0DA944-5E1F-419C-92F1-8A6D55440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19" y="4588768"/>
            <a:ext cx="11538941" cy="40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3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4208" y="556320"/>
            <a:ext cx="7580352" cy="1387868"/>
          </a:xfrm>
        </p:spPr>
        <p:txBody>
          <a:bodyPr>
            <a:normAutofit/>
          </a:bodyPr>
          <a:lstStyle/>
          <a:p>
            <a:r>
              <a:rPr lang="fr-FR" sz="3600" dirty="0"/>
              <a:t>Impact on the </a:t>
            </a:r>
            <a:r>
              <a:rPr lang="fr-FR" sz="3600" dirty="0" err="1"/>
              <a:t>electricity</a:t>
            </a:r>
            <a:r>
              <a:rPr lang="fr-FR" sz="3600" dirty="0"/>
              <a:t>           and </a:t>
            </a:r>
            <a:r>
              <a:rPr lang="fr-FR" sz="3600" dirty="0" err="1"/>
              <a:t>gas</a:t>
            </a:r>
            <a:r>
              <a:rPr lang="fr-FR" sz="3600" dirty="0"/>
              <a:t> </a:t>
            </a:r>
            <a:r>
              <a:rPr lang="fr-FR" sz="3600" dirty="0" err="1"/>
              <a:t>systems</a:t>
            </a:r>
            <a:r>
              <a:rPr lang="fr-FR" sz="3600" dirty="0"/>
              <a:t> 2/2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240" y="1944188"/>
            <a:ext cx="11704320" cy="7615243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Electricity (continued)</a:t>
            </a:r>
          </a:p>
          <a:p>
            <a:pPr lvl="1" algn="just">
              <a:spcAft>
                <a:spcPts val="1200"/>
              </a:spcAft>
            </a:pPr>
            <a:r>
              <a:rPr lang="en-US" sz="2400" dirty="0">
                <a:latin typeface="+mj-lt"/>
              </a:rPr>
              <a:t>As regards </a:t>
            </a:r>
            <a:r>
              <a:rPr lang="en-US" sz="2400" b="1" dirty="0">
                <a:latin typeface="+mj-lt"/>
              </a:rPr>
              <a:t>prices</a:t>
            </a:r>
            <a:r>
              <a:rPr lang="en-US" sz="2400" dirty="0">
                <a:latin typeface="+mj-lt"/>
              </a:rPr>
              <a:t>, the COVID-19 pandemic was one of the causes, but </a:t>
            </a:r>
            <a:r>
              <a:rPr lang="en-US" sz="2400" b="1" dirty="0">
                <a:latin typeface="+mj-lt"/>
              </a:rPr>
              <a:t>not the only cause</a:t>
            </a:r>
            <a:r>
              <a:rPr lang="en-US" sz="2400" dirty="0">
                <a:latin typeface="+mj-lt"/>
              </a:rPr>
              <a:t>. Depending on the country, other factors were at play (e.g. weather conditions).</a:t>
            </a:r>
          </a:p>
          <a:p>
            <a:pPr lvl="1" algn="just">
              <a:spcAft>
                <a:spcPts val="1200"/>
              </a:spcAft>
            </a:pPr>
            <a:r>
              <a:rPr lang="en-US" sz="2400" b="1" dirty="0">
                <a:latin typeface="+mj-lt"/>
              </a:rPr>
              <a:t>Second wave restrictions </a:t>
            </a:r>
            <a:r>
              <a:rPr lang="en-US" sz="2400" dirty="0">
                <a:latin typeface="+mj-lt"/>
              </a:rPr>
              <a:t>(winter 2020) seem to have had less of an impact than first wave restrictions (spring 2020).</a:t>
            </a:r>
          </a:p>
          <a:p>
            <a:pPr lvl="1" algn="just">
              <a:spcAft>
                <a:spcPts val="1200"/>
              </a:spcAft>
            </a:pPr>
            <a:r>
              <a:rPr lang="fr-FR" sz="2400" b="1" dirty="0" err="1">
                <a:latin typeface="+mj-lt"/>
              </a:rPr>
              <a:t>Renewable</a:t>
            </a:r>
            <a:r>
              <a:rPr lang="fr-FR" sz="2400" b="1" dirty="0">
                <a:latin typeface="+mj-lt"/>
              </a:rPr>
              <a:t> </a:t>
            </a:r>
            <a:r>
              <a:rPr lang="fr-FR" sz="2400" b="1" dirty="0" err="1">
                <a:latin typeface="+mj-lt"/>
              </a:rPr>
              <a:t>energy</a:t>
            </a:r>
            <a:r>
              <a:rPr lang="fr-FR" sz="2400" b="1" dirty="0">
                <a:latin typeface="+mj-lt"/>
              </a:rPr>
              <a:t> sources (RES):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Several</a:t>
            </a:r>
            <a:r>
              <a:rPr lang="fr-FR" sz="2400" dirty="0">
                <a:latin typeface="+mj-lt"/>
              </a:rPr>
              <a:t> countries </a:t>
            </a:r>
            <a:r>
              <a:rPr lang="fr-FR" sz="2400" dirty="0" err="1">
                <a:latin typeface="+mj-lt"/>
              </a:rPr>
              <a:t>saw</a:t>
            </a:r>
            <a:r>
              <a:rPr lang="fr-FR" sz="2400" dirty="0">
                <a:latin typeface="+mj-lt"/>
              </a:rPr>
              <a:t> an </a:t>
            </a:r>
            <a:r>
              <a:rPr lang="fr-FR" sz="2400" dirty="0" err="1">
                <a:latin typeface="+mj-lt"/>
              </a:rPr>
              <a:t>increase</a:t>
            </a:r>
            <a:r>
              <a:rPr lang="fr-FR" sz="2400" dirty="0">
                <a:latin typeface="+mj-lt"/>
              </a:rPr>
              <a:t> in the RES </a:t>
            </a:r>
            <a:r>
              <a:rPr lang="fr-FR" sz="2400" dirty="0" err="1">
                <a:latin typeface="+mj-lt"/>
              </a:rPr>
              <a:t>share</a:t>
            </a:r>
            <a:r>
              <a:rPr lang="fr-FR" sz="2400" dirty="0">
                <a:latin typeface="+mj-lt"/>
              </a:rPr>
              <a:t> of </a:t>
            </a:r>
            <a:r>
              <a:rPr lang="fr-FR" sz="2400" dirty="0" err="1">
                <a:latin typeface="+mj-lt"/>
              </a:rPr>
              <a:t>their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electricity</a:t>
            </a:r>
            <a:r>
              <a:rPr lang="fr-FR" sz="2400" dirty="0">
                <a:latin typeface="+mj-lt"/>
              </a:rPr>
              <a:t> mix, </a:t>
            </a:r>
            <a:r>
              <a:rPr lang="fr-FR" sz="2400" dirty="0" err="1">
                <a:latin typeface="+mj-lt"/>
              </a:rPr>
              <a:t>which</a:t>
            </a:r>
            <a:r>
              <a:rPr lang="fr-FR" sz="2400" dirty="0">
                <a:latin typeface="+mj-lt"/>
              </a:rPr>
              <a:t> the system </a:t>
            </a:r>
            <a:r>
              <a:rPr lang="fr-FR" sz="2400" dirty="0" err="1">
                <a:latin typeface="+mj-lt"/>
              </a:rPr>
              <a:t>was</a:t>
            </a:r>
            <a:r>
              <a:rPr lang="fr-FR" sz="2400" dirty="0">
                <a:latin typeface="+mj-lt"/>
              </a:rPr>
              <a:t> able to </a:t>
            </a:r>
            <a:r>
              <a:rPr lang="fr-FR" sz="2400" dirty="0" err="1">
                <a:latin typeface="+mj-lt"/>
              </a:rPr>
              <a:t>handle</a:t>
            </a:r>
            <a:r>
              <a:rPr lang="en-US" sz="2400" dirty="0">
                <a:latin typeface="+mj-lt"/>
              </a:rPr>
              <a:t>.</a:t>
            </a:r>
          </a:p>
          <a:p>
            <a:pPr lvl="1" algn="just">
              <a:spcAft>
                <a:spcPts val="1200"/>
              </a:spcAft>
            </a:pPr>
            <a:endParaRPr lang="en-US" sz="2100" b="1" dirty="0">
              <a:solidFill>
                <a:schemeClr val="tx1"/>
              </a:solidFill>
              <a:latin typeface="+mj-lt"/>
            </a:endParaRPr>
          </a:p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Gas </a:t>
            </a:r>
          </a:p>
          <a:p>
            <a:pPr lvl="1" algn="just">
              <a:spcAft>
                <a:spcPts val="1200"/>
              </a:spcAft>
            </a:pPr>
            <a:r>
              <a:rPr lang="en-US" sz="2400" b="1" dirty="0">
                <a:latin typeface="+mj-lt"/>
              </a:rPr>
              <a:t>Demand and prices </a:t>
            </a:r>
            <a:r>
              <a:rPr lang="en-US" sz="2400" dirty="0">
                <a:latin typeface="+mj-lt"/>
              </a:rPr>
              <a:t>were already low in Q1 2020, but reached new lows concomitantly with restrictions.</a:t>
            </a:r>
          </a:p>
          <a:p>
            <a:pPr lvl="1" algn="just">
              <a:spcAft>
                <a:spcPts val="1200"/>
              </a:spcAft>
            </a:pPr>
            <a:r>
              <a:rPr lang="en-US" sz="2400" dirty="0">
                <a:latin typeface="+mj-lt"/>
              </a:rPr>
              <a:t>Gas trends varied more widely over all respondent countries, again due to other factors, such as </a:t>
            </a:r>
            <a:r>
              <a:rPr lang="en-US" sz="2400" b="1" dirty="0">
                <a:latin typeface="+mj-lt"/>
              </a:rPr>
              <a:t>weather conditions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96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Impact on </a:t>
            </a:r>
            <a:r>
              <a:rPr lang="fr-FR" sz="3600" dirty="0" err="1"/>
              <a:t>energy</a:t>
            </a:r>
            <a:r>
              <a:rPr lang="fr-FR" sz="3600" dirty="0"/>
              <a:t> </a:t>
            </a:r>
            <a:r>
              <a:rPr lang="fr-FR" sz="3600" dirty="0" err="1"/>
              <a:t>consumers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240" y="2016197"/>
            <a:ext cx="11704320" cy="739710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457D"/>
                </a:solidFill>
              </a:rPr>
              <a:t>Risk for consumers</a:t>
            </a:r>
          </a:p>
          <a:p>
            <a:pPr lvl="1" algn="just">
              <a:spcAft>
                <a:spcPts val="1200"/>
              </a:spcAft>
            </a:pPr>
            <a:r>
              <a:rPr lang="en-US" sz="2400" dirty="0"/>
              <a:t>Restrictions entailed business closures, income and even job losses.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Risk of inability to pay energy bills and of losing energy supply.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457D"/>
                </a:solidFill>
              </a:rPr>
              <a:t>Types of measures put in place to support consumers</a:t>
            </a:r>
          </a:p>
          <a:p>
            <a:pPr lvl="1" algn="just">
              <a:spcAft>
                <a:spcPts val="1200"/>
              </a:spcAft>
            </a:pPr>
            <a:r>
              <a:rPr lang="en-US" sz="2400" b="1" dirty="0"/>
              <a:t>Moratorium on disconnections: </a:t>
            </a:r>
            <a:r>
              <a:rPr lang="en-US" sz="2400" dirty="0"/>
              <a:t>the most widespread measure (reported by </a:t>
            </a:r>
            <a:r>
              <a:rPr lang="en-US" sz="2400" b="1" dirty="0"/>
              <a:t>18 NRAs</a:t>
            </a:r>
            <a:r>
              <a:rPr lang="en-US" sz="2400" dirty="0"/>
              <a:t>);</a:t>
            </a:r>
            <a:endParaRPr lang="en-US" sz="2400" b="1" dirty="0"/>
          </a:p>
          <a:p>
            <a:pPr lvl="1" algn="just">
              <a:spcAft>
                <a:spcPts val="1200"/>
              </a:spcAft>
            </a:pPr>
            <a:r>
              <a:rPr lang="en-US" sz="2400" b="1" dirty="0"/>
              <a:t>Staggering or deferral of consumer energy bills</a:t>
            </a:r>
            <a:r>
              <a:rPr lang="en-US" sz="2400" dirty="0"/>
              <a:t>;</a:t>
            </a:r>
          </a:p>
          <a:p>
            <a:pPr lvl="1" algn="just">
              <a:spcAft>
                <a:spcPts val="1200"/>
              </a:spcAft>
            </a:pPr>
            <a:r>
              <a:rPr lang="en-US" sz="2400" b="1" dirty="0"/>
              <a:t>Social welfare measures: </a:t>
            </a:r>
            <a:r>
              <a:rPr lang="en-US" sz="2400" dirty="0"/>
              <a:t>mostly not specific to energy expenditure;</a:t>
            </a:r>
          </a:p>
          <a:p>
            <a:pPr lvl="2" algn="just">
              <a:spcAft>
                <a:spcPts val="1200"/>
              </a:spcAft>
            </a:pPr>
            <a:r>
              <a:rPr lang="en-US" sz="2000" dirty="0"/>
              <a:t>But: in some countries, direct subsidies for energy costs, fuel vouchers (Great Britain, Ireland), facilitated access to social tariffs (Italy, Spain), excise duty reduction on electricity and gas (Estonia);</a:t>
            </a:r>
            <a:endParaRPr lang="en-US" sz="2000" b="1" dirty="0"/>
          </a:p>
          <a:p>
            <a:pPr lvl="1" algn="just">
              <a:spcAft>
                <a:spcPts val="1200"/>
              </a:spcAft>
            </a:pPr>
            <a:r>
              <a:rPr lang="en-US" sz="2400" b="1" dirty="0"/>
              <a:t>Aid for businesses: </a:t>
            </a:r>
            <a:r>
              <a:rPr lang="en-US" sz="2400" dirty="0"/>
              <a:t>mostly not linked to energy supply;</a:t>
            </a:r>
          </a:p>
          <a:p>
            <a:pPr lvl="2" algn="just">
              <a:spcAft>
                <a:spcPts val="1200"/>
              </a:spcAft>
            </a:pPr>
            <a:r>
              <a:rPr lang="en-US" sz="2000" dirty="0"/>
              <a:t>But: in some countries, suspension or reduction of contracted capacity (Ireland, Portugal, Spain), energy bill refund (Malta), deferred payments for utilities (Romania).</a:t>
            </a:r>
            <a:endParaRPr lang="en-US" sz="2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649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4208" y="628328"/>
            <a:ext cx="7704856" cy="1387868"/>
          </a:xfrm>
        </p:spPr>
        <p:txBody>
          <a:bodyPr>
            <a:normAutofit/>
          </a:bodyPr>
          <a:lstStyle/>
          <a:p>
            <a:pPr algn="just">
              <a:spcAft>
                <a:spcPts val="1300"/>
              </a:spcAft>
            </a:pPr>
            <a:r>
              <a:rPr lang="fr-FR" sz="3600" dirty="0">
                <a:solidFill>
                  <a:schemeClr val="tx1"/>
                </a:solidFill>
              </a:rPr>
              <a:t>Impact on </a:t>
            </a:r>
            <a:r>
              <a:rPr lang="fr-FR" sz="3600" dirty="0" err="1">
                <a:solidFill>
                  <a:schemeClr val="tx1"/>
                </a:solidFill>
              </a:rPr>
              <a:t>energy</a:t>
            </a:r>
            <a:r>
              <a:rPr lang="fr-FR" sz="3600" dirty="0">
                <a:solidFill>
                  <a:schemeClr val="tx1"/>
                </a:solidFill>
              </a:rPr>
              <a:t> </a:t>
            </a:r>
            <a:r>
              <a:rPr lang="fr-FR" sz="3600" dirty="0" err="1">
                <a:solidFill>
                  <a:schemeClr val="tx1"/>
                </a:solidFill>
              </a:rPr>
              <a:t>companies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240" y="2222362"/>
            <a:ext cx="11704320" cy="7046926"/>
          </a:xfrm>
        </p:spPr>
        <p:txBody>
          <a:bodyPr wrap="square" anchor="t" anchorCtr="0">
            <a:normAutofit fontScale="92500" lnSpcReduction="20000"/>
          </a:bodyPr>
          <a:lstStyle/>
          <a:p>
            <a:pPr algn="just">
              <a:spcAft>
                <a:spcPts val="1300"/>
              </a:spcAft>
            </a:pPr>
            <a:r>
              <a:rPr lang="fr-FR" sz="3000" b="1" dirty="0">
                <a:solidFill>
                  <a:srgbClr val="00457D"/>
                </a:solidFill>
              </a:rPr>
              <a:t>Energy </a:t>
            </a:r>
            <a:r>
              <a:rPr lang="fr-FR" sz="3000" b="1" dirty="0" err="1">
                <a:solidFill>
                  <a:srgbClr val="00457D"/>
                </a:solidFill>
              </a:rPr>
              <a:t>suppliers</a:t>
            </a:r>
            <a:endParaRPr lang="fr-FR" sz="3000" b="1" dirty="0">
              <a:solidFill>
                <a:srgbClr val="00457D"/>
              </a:solidFill>
            </a:endParaRPr>
          </a:p>
          <a:p>
            <a:pPr lvl="1" algn="just">
              <a:spcAft>
                <a:spcPts val="1300"/>
              </a:spcAft>
            </a:pPr>
            <a:r>
              <a:rPr lang="fr-FR" sz="2600" dirty="0"/>
              <a:t>Mirror image of </a:t>
            </a:r>
            <a:r>
              <a:rPr lang="fr-FR" sz="2600" dirty="0" err="1"/>
              <a:t>disconnection</a:t>
            </a:r>
            <a:r>
              <a:rPr lang="fr-FR" sz="2600" dirty="0"/>
              <a:t> bans: </a:t>
            </a:r>
            <a:r>
              <a:rPr lang="fr-FR" sz="2600" dirty="0" err="1"/>
              <a:t>several</a:t>
            </a:r>
            <a:r>
              <a:rPr lang="fr-FR" sz="2600" dirty="0"/>
              <a:t> </a:t>
            </a:r>
            <a:r>
              <a:rPr lang="fr-FR" sz="2600" dirty="0" err="1"/>
              <a:t>NRAs</a:t>
            </a:r>
            <a:r>
              <a:rPr lang="fr-FR" sz="2600" dirty="0"/>
              <a:t> </a:t>
            </a:r>
            <a:r>
              <a:rPr lang="fr-FR" sz="2600" dirty="0" err="1"/>
              <a:t>reported</a:t>
            </a:r>
            <a:r>
              <a:rPr lang="fr-FR" sz="2600" dirty="0"/>
              <a:t> or </a:t>
            </a:r>
            <a:r>
              <a:rPr lang="fr-FR" sz="2600" dirty="0" err="1"/>
              <a:t>expected</a:t>
            </a:r>
            <a:r>
              <a:rPr lang="fr-FR" sz="2600" dirty="0"/>
              <a:t> </a:t>
            </a:r>
            <a:r>
              <a:rPr lang="fr-FR" sz="2600" b="1" dirty="0"/>
              <a:t>an </a:t>
            </a:r>
            <a:r>
              <a:rPr lang="fr-FR" sz="2600" b="1" dirty="0" err="1"/>
              <a:t>increase</a:t>
            </a:r>
            <a:r>
              <a:rPr lang="fr-FR" sz="2600" b="1" dirty="0"/>
              <a:t> in </a:t>
            </a:r>
            <a:r>
              <a:rPr lang="fr-FR" sz="2600" b="1" dirty="0" err="1"/>
              <a:t>unpaid</a:t>
            </a:r>
            <a:r>
              <a:rPr lang="fr-FR" sz="2600" b="1" dirty="0"/>
              <a:t> </a:t>
            </a:r>
            <a:r>
              <a:rPr lang="fr-FR" sz="2600" b="1" dirty="0" err="1"/>
              <a:t>energy</a:t>
            </a:r>
            <a:r>
              <a:rPr lang="fr-FR" sz="2600" b="1" dirty="0"/>
              <a:t> bills.</a:t>
            </a:r>
            <a:endParaRPr lang="fr-FR" sz="2600" dirty="0"/>
          </a:p>
          <a:p>
            <a:pPr lvl="1" algn="just">
              <a:spcAft>
                <a:spcPts val="1300"/>
              </a:spcAft>
            </a:pPr>
            <a:r>
              <a:rPr lang="fr-FR" sz="2600" dirty="0" err="1"/>
              <a:t>Suppliers</a:t>
            </a:r>
            <a:r>
              <a:rPr lang="fr-FR" sz="2600" dirty="0"/>
              <a:t> </a:t>
            </a:r>
            <a:r>
              <a:rPr lang="fr-FR" sz="2600" dirty="0" err="1"/>
              <a:t>reported</a:t>
            </a:r>
            <a:r>
              <a:rPr lang="fr-FR" sz="2600" dirty="0"/>
              <a:t> </a:t>
            </a:r>
            <a:r>
              <a:rPr lang="fr-FR" sz="2600" b="1" dirty="0" err="1"/>
              <a:t>losses</a:t>
            </a:r>
            <a:r>
              <a:rPr lang="fr-FR" sz="2600" b="1" dirty="0"/>
              <a:t> due to drops in </a:t>
            </a:r>
            <a:r>
              <a:rPr lang="fr-FR" sz="2600" b="1" dirty="0" err="1"/>
              <a:t>electricity</a:t>
            </a:r>
            <a:r>
              <a:rPr lang="fr-FR" sz="2600" b="1" dirty="0"/>
              <a:t> </a:t>
            </a:r>
            <a:r>
              <a:rPr lang="fr-FR" sz="2600" b="1" dirty="0" err="1"/>
              <a:t>demand</a:t>
            </a:r>
            <a:r>
              <a:rPr lang="fr-FR" sz="2600" b="1" dirty="0"/>
              <a:t> and </a:t>
            </a:r>
            <a:r>
              <a:rPr lang="fr-FR" sz="2600" b="1" dirty="0" err="1"/>
              <a:t>prices</a:t>
            </a:r>
            <a:r>
              <a:rPr lang="fr-FR" sz="2600" b="1" dirty="0"/>
              <a:t>.</a:t>
            </a:r>
            <a:endParaRPr lang="fr-FR" sz="2600" dirty="0"/>
          </a:p>
          <a:p>
            <a:pPr lvl="1" algn="just">
              <a:spcAft>
                <a:spcPts val="1300"/>
              </a:spcAft>
            </a:pPr>
            <a:r>
              <a:rPr lang="fr-FR" sz="2600" dirty="0" err="1"/>
              <a:t>Measure</a:t>
            </a:r>
            <a:r>
              <a:rPr lang="fr-FR" sz="2600" dirty="0"/>
              <a:t> </a:t>
            </a:r>
            <a:r>
              <a:rPr lang="fr-FR" sz="2600" dirty="0" err="1"/>
              <a:t>taken</a:t>
            </a:r>
            <a:r>
              <a:rPr lang="fr-FR" sz="2600" dirty="0"/>
              <a:t> to support </a:t>
            </a:r>
            <a:r>
              <a:rPr lang="fr-FR" sz="2600" dirty="0" err="1"/>
              <a:t>suppliers</a:t>
            </a:r>
            <a:r>
              <a:rPr lang="fr-FR" sz="2600" dirty="0"/>
              <a:t> in </a:t>
            </a:r>
            <a:r>
              <a:rPr lang="fr-FR" sz="2600" dirty="0" err="1"/>
              <a:t>some</a:t>
            </a:r>
            <a:r>
              <a:rPr lang="fr-FR" sz="2600" dirty="0"/>
              <a:t> countries: </a:t>
            </a:r>
            <a:r>
              <a:rPr lang="fr-FR" sz="2600" b="1" dirty="0" err="1"/>
              <a:t>staggering</a:t>
            </a:r>
            <a:r>
              <a:rPr lang="fr-FR" sz="2600" b="1" dirty="0"/>
              <a:t> and </a:t>
            </a:r>
            <a:r>
              <a:rPr lang="fr-FR" sz="2600" b="1" dirty="0" err="1"/>
              <a:t>deferral</a:t>
            </a:r>
            <a:r>
              <a:rPr lang="fr-FR" sz="2600" b="1" dirty="0"/>
              <a:t> of network </a:t>
            </a:r>
            <a:r>
              <a:rPr lang="fr-FR" sz="2600" b="1" dirty="0" err="1"/>
              <a:t>tariff</a:t>
            </a:r>
            <a:r>
              <a:rPr lang="fr-FR" sz="2600" b="1" dirty="0"/>
              <a:t> bills</a:t>
            </a:r>
            <a:r>
              <a:rPr lang="fr-FR" sz="2600" dirty="0"/>
              <a:t>.</a:t>
            </a:r>
          </a:p>
          <a:p>
            <a:pPr lvl="1" algn="just">
              <a:spcAft>
                <a:spcPts val="1300"/>
              </a:spcAft>
            </a:pPr>
            <a:endParaRPr lang="fr-FR" sz="2600" dirty="0"/>
          </a:p>
          <a:p>
            <a:pPr algn="just">
              <a:spcAft>
                <a:spcPts val="1300"/>
              </a:spcAft>
            </a:pPr>
            <a:r>
              <a:rPr lang="fr-FR" sz="3000" b="1" dirty="0">
                <a:solidFill>
                  <a:srgbClr val="00457D"/>
                </a:solidFill>
              </a:rPr>
              <a:t>Network </a:t>
            </a:r>
            <a:r>
              <a:rPr lang="fr-FR" sz="3000" b="1" dirty="0" err="1">
                <a:solidFill>
                  <a:srgbClr val="00457D"/>
                </a:solidFill>
              </a:rPr>
              <a:t>operators</a:t>
            </a:r>
            <a:endParaRPr lang="fr-FR" sz="3000" b="1" dirty="0">
              <a:solidFill>
                <a:srgbClr val="00457D"/>
              </a:solidFill>
            </a:endParaRPr>
          </a:p>
          <a:p>
            <a:pPr marL="1221729" lvl="1" indent="-571500" algn="just">
              <a:spcAft>
                <a:spcPts val="1300"/>
              </a:spcAft>
            </a:pPr>
            <a:r>
              <a:rPr lang="en-US" sz="2600" dirty="0"/>
              <a:t>Lockdown measures entailed </a:t>
            </a:r>
            <a:r>
              <a:rPr lang="en-US" sz="2600" b="1" dirty="0"/>
              <a:t>delays to network development and smart-meter roll-out.</a:t>
            </a:r>
            <a:endParaRPr lang="en-US" sz="2600" dirty="0"/>
          </a:p>
          <a:p>
            <a:pPr marL="1221729" lvl="1" indent="-571500" algn="just">
              <a:spcAft>
                <a:spcPts val="1300"/>
              </a:spcAft>
            </a:pPr>
            <a:r>
              <a:rPr lang="en-US" sz="2600" dirty="0"/>
              <a:t>Some NRAs already anticipated / reported a </a:t>
            </a:r>
            <a:r>
              <a:rPr lang="en-US" sz="2600" b="1" dirty="0"/>
              <a:t>slight decrease in tariff revenue</a:t>
            </a:r>
            <a:r>
              <a:rPr lang="en-US" sz="2600" dirty="0"/>
              <a:t>.</a:t>
            </a:r>
          </a:p>
          <a:p>
            <a:pPr marL="1221729" lvl="1" indent="-571500" algn="just">
              <a:spcAft>
                <a:spcPts val="1300"/>
              </a:spcAft>
            </a:pPr>
            <a:r>
              <a:rPr lang="en-US" sz="2600" dirty="0"/>
              <a:t>At the time of writing, the majority of NRAs had </a:t>
            </a:r>
            <a:r>
              <a:rPr lang="en-US" sz="2600" b="1" dirty="0"/>
              <a:t>not yet taken any measures </a:t>
            </a:r>
            <a:r>
              <a:rPr lang="en-US" sz="2600" dirty="0"/>
              <a:t>to support network operators.</a:t>
            </a:r>
          </a:p>
          <a:p>
            <a:pPr marL="1790681" lvl="2" indent="-571500" algn="just">
              <a:spcAft>
                <a:spcPts val="1300"/>
              </a:spcAft>
            </a:pPr>
            <a:r>
              <a:rPr lang="fr-FR" sz="2200" dirty="0"/>
              <a:t>In </a:t>
            </a:r>
            <a:r>
              <a:rPr lang="fr-FR" sz="2200" dirty="0" err="1"/>
              <a:t>some</a:t>
            </a:r>
            <a:r>
              <a:rPr lang="fr-FR" sz="2200" dirty="0"/>
              <a:t> countries: </a:t>
            </a:r>
            <a:r>
              <a:rPr lang="fr-FR" sz="2200" dirty="0" err="1"/>
              <a:t>easing</a:t>
            </a:r>
            <a:r>
              <a:rPr lang="fr-FR" sz="2200" dirty="0"/>
              <a:t> of </a:t>
            </a:r>
            <a:r>
              <a:rPr lang="fr-FR" sz="2200" dirty="0" err="1"/>
              <a:t>quality</a:t>
            </a:r>
            <a:r>
              <a:rPr lang="fr-FR" sz="2200" dirty="0"/>
              <a:t> of service obligations and penalties, </a:t>
            </a:r>
            <a:r>
              <a:rPr lang="fr-FR" sz="2200" dirty="0" err="1"/>
              <a:t>consideration</a:t>
            </a:r>
            <a:r>
              <a:rPr lang="fr-FR" sz="2200" dirty="0"/>
              <a:t> for </a:t>
            </a:r>
            <a:r>
              <a:rPr lang="fr-FR" sz="2200" dirty="0" err="1"/>
              <a:t>pandemic-related</a:t>
            </a:r>
            <a:r>
              <a:rPr lang="fr-FR" sz="2200" dirty="0"/>
              <a:t> </a:t>
            </a:r>
            <a:r>
              <a:rPr lang="fr-FR" sz="2200" dirty="0" err="1"/>
              <a:t>costs</a:t>
            </a:r>
            <a:r>
              <a:rPr lang="fr-FR" sz="2200" dirty="0"/>
              <a:t>.</a:t>
            </a:r>
          </a:p>
          <a:p>
            <a:pPr marL="0" indent="0" algn="just">
              <a:spcAft>
                <a:spcPts val="1300"/>
              </a:spcAft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96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4208" y="628328"/>
            <a:ext cx="7704856" cy="1152128"/>
          </a:xfrm>
        </p:spPr>
        <p:txBody>
          <a:bodyPr>
            <a:normAutofit/>
          </a:bodyPr>
          <a:lstStyle/>
          <a:p>
            <a:pPr algn="just">
              <a:spcAft>
                <a:spcPts val="1300"/>
              </a:spcAft>
            </a:pPr>
            <a:r>
              <a:rPr lang="fr-FR" sz="3600" dirty="0" err="1">
                <a:solidFill>
                  <a:schemeClr val="tx1"/>
                </a:solidFill>
              </a:rPr>
              <a:t>Lessons</a:t>
            </a:r>
            <a:r>
              <a:rPr lang="fr-FR" sz="3600" dirty="0">
                <a:solidFill>
                  <a:schemeClr val="tx1"/>
                </a:solidFill>
              </a:rPr>
              <a:t> </a:t>
            </a:r>
            <a:r>
              <a:rPr lang="fr-FR" sz="3600" dirty="0" err="1">
                <a:solidFill>
                  <a:schemeClr val="tx1"/>
                </a:solidFill>
              </a:rPr>
              <a:t>learned</a:t>
            </a:r>
            <a:r>
              <a:rPr lang="fr-FR" sz="3600" dirty="0">
                <a:solidFill>
                  <a:schemeClr val="tx1"/>
                </a:solidFill>
              </a:rPr>
              <a:t> &amp; best practices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240" y="1780456"/>
            <a:ext cx="11704320" cy="7778976"/>
          </a:xfrm>
        </p:spPr>
        <p:txBody>
          <a:bodyPr wrap="square" anchor="t" anchorCtr="0">
            <a:normAutofit fontScale="92500"/>
          </a:bodyPr>
          <a:lstStyle/>
          <a:p>
            <a:pPr marL="523777" indent="-572400" algn="just">
              <a:spcAft>
                <a:spcPts val="1300"/>
              </a:spcAft>
            </a:pPr>
            <a:r>
              <a:rPr lang="en-US" sz="3100" b="1" dirty="0">
                <a:solidFill>
                  <a:srgbClr val="00457D"/>
                </a:solidFill>
              </a:rPr>
              <a:t>Resilience of the energy sector;</a:t>
            </a:r>
          </a:p>
          <a:p>
            <a:pPr marL="1220400" lvl="1" indent="-572400" algn="just">
              <a:spcAft>
                <a:spcPts val="1300"/>
              </a:spcAft>
            </a:pPr>
            <a:r>
              <a:rPr lang="en-US" sz="2600" b="1" dirty="0"/>
              <a:t>Ireland: </a:t>
            </a:r>
            <a:r>
              <a:rPr lang="en-US" sz="2600" dirty="0"/>
              <a:t>some generation units set aside to ensure availability in winter;</a:t>
            </a:r>
          </a:p>
          <a:p>
            <a:pPr marL="523777" indent="-572400" algn="just">
              <a:spcAft>
                <a:spcPts val="1300"/>
              </a:spcAft>
            </a:pPr>
            <a:r>
              <a:rPr lang="en-US" sz="3100" b="1" dirty="0">
                <a:solidFill>
                  <a:srgbClr val="00457D"/>
                </a:solidFill>
              </a:rPr>
              <a:t>Ensuring good and swift information flows;</a:t>
            </a:r>
          </a:p>
          <a:p>
            <a:pPr marL="1220400" lvl="1" indent="-572400" algn="just">
              <a:spcAft>
                <a:spcPts val="1300"/>
              </a:spcAft>
            </a:pPr>
            <a:r>
              <a:rPr lang="en-US" sz="2600" b="1" dirty="0"/>
              <a:t>Finland: </a:t>
            </a:r>
            <a:r>
              <a:rPr lang="en-US" sz="2600" dirty="0"/>
              <a:t>centralized task force including all relevant parties;</a:t>
            </a:r>
          </a:p>
          <a:p>
            <a:pPr marL="523777" indent="-572400" algn="just">
              <a:spcAft>
                <a:spcPts val="1300"/>
              </a:spcAft>
            </a:pPr>
            <a:r>
              <a:rPr lang="en-US" sz="3100" b="1" dirty="0">
                <a:solidFill>
                  <a:srgbClr val="00457D"/>
                </a:solidFill>
              </a:rPr>
              <a:t>Adapting procedures and deadlines where necessary;</a:t>
            </a:r>
          </a:p>
          <a:p>
            <a:pPr marL="1220400" lvl="1" indent="-572400" algn="just">
              <a:spcAft>
                <a:spcPts val="1300"/>
              </a:spcAft>
            </a:pPr>
            <a:r>
              <a:rPr lang="en-US" sz="2600" b="1" dirty="0"/>
              <a:t>Germany:</a:t>
            </a:r>
            <a:r>
              <a:rPr lang="en-US" sz="2600" dirty="0"/>
              <a:t> legislation adopted to adapt deadlines and enable digital solutions in planning and approval procedures;</a:t>
            </a:r>
            <a:endParaRPr lang="en-US" sz="2600" b="1" dirty="0"/>
          </a:p>
          <a:p>
            <a:pPr marL="523777" indent="-572400" algn="just">
              <a:spcAft>
                <a:spcPts val="1300"/>
              </a:spcAft>
            </a:pPr>
            <a:r>
              <a:rPr lang="en-US" sz="3100" b="1" dirty="0">
                <a:solidFill>
                  <a:srgbClr val="00457D"/>
                </a:solidFill>
              </a:rPr>
              <a:t>Key measure: preventing disconnections of consumers;</a:t>
            </a:r>
          </a:p>
          <a:p>
            <a:pPr marL="1220400" lvl="1" indent="-572400" algn="just">
              <a:spcAft>
                <a:spcPts val="1300"/>
              </a:spcAft>
            </a:pPr>
            <a:r>
              <a:rPr lang="en-US" sz="2600" b="1" dirty="0"/>
              <a:t>Spain, Lithuania, Portugal: </a:t>
            </a:r>
            <a:r>
              <a:rPr lang="en-US" sz="2600" dirty="0"/>
              <a:t>possibly the most impactful measure;</a:t>
            </a:r>
            <a:endParaRPr lang="en-US" sz="2600" b="1" dirty="0"/>
          </a:p>
          <a:p>
            <a:pPr marL="523777" indent="-572400" algn="just">
              <a:spcAft>
                <a:spcPts val="1300"/>
              </a:spcAft>
            </a:pPr>
            <a:r>
              <a:rPr lang="en-US" sz="3100" b="1" dirty="0">
                <a:solidFill>
                  <a:srgbClr val="00457D"/>
                </a:solidFill>
              </a:rPr>
              <a:t>Sharing the burden more widely within the sector;</a:t>
            </a:r>
          </a:p>
          <a:p>
            <a:pPr marL="1220400" lvl="1" indent="-572400" algn="just">
              <a:spcAft>
                <a:spcPts val="1300"/>
              </a:spcAft>
            </a:pPr>
            <a:r>
              <a:rPr lang="en-US" sz="2600" b="1" dirty="0"/>
              <a:t>Italy: </a:t>
            </a:r>
            <a:r>
              <a:rPr lang="en-US" sz="2600" dirty="0"/>
              <a:t>for suppliers, partial suspension of tariff bills and </a:t>
            </a:r>
            <a:r>
              <a:rPr lang="en-US" sz="2600" i="1" dirty="0"/>
              <a:t>ad hoc </a:t>
            </a:r>
            <a:r>
              <a:rPr lang="en-US" sz="2600" dirty="0"/>
              <a:t>financing.</a:t>
            </a:r>
            <a:endParaRPr lang="en-US" sz="2600" b="1" dirty="0"/>
          </a:p>
          <a:p>
            <a:pPr marL="523777" indent="-572400" algn="just">
              <a:spcAft>
                <a:spcPts val="1300"/>
              </a:spcAft>
            </a:pPr>
            <a:r>
              <a:rPr lang="en-US" sz="3100" b="1" dirty="0">
                <a:solidFill>
                  <a:srgbClr val="00457D"/>
                </a:solidFill>
              </a:rPr>
              <a:t>Remote operations and </a:t>
            </a:r>
            <a:r>
              <a:rPr lang="en-US" sz="3100" b="1" dirty="0" err="1">
                <a:solidFill>
                  <a:srgbClr val="00457D"/>
                </a:solidFill>
              </a:rPr>
              <a:t>digitalisation</a:t>
            </a:r>
            <a:r>
              <a:rPr lang="fr-FR" sz="3100" b="1" dirty="0">
                <a:solidFill>
                  <a:srgbClr val="00457D"/>
                </a:solidFill>
              </a:rPr>
              <a:t>;</a:t>
            </a:r>
          </a:p>
          <a:p>
            <a:pPr marL="1220400" lvl="1" indent="-572400" algn="just">
              <a:spcAft>
                <a:spcPts val="1300"/>
              </a:spcAft>
            </a:pPr>
            <a:r>
              <a:rPr lang="fr-FR" sz="2600" b="1" dirty="0"/>
              <a:t>Luxembourg:</a:t>
            </a:r>
            <a:r>
              <a:rPr lang="fr-FR" sz="2600" dirty="0"/>
              <a:t> </a:t>
            </a:r>
            <a:r>
              <a:rPr lang="en-US" sz="2600" dirty="0"/>
              <a:t>restrictions have pushed </a:t>
            </a:r>
            <a:r>
              <a:rPr lang="en-US" sz="2600" dirty="0" err="1"/>
              <a:t>digitalisation</a:t>
            </a:r>
            <a:r>
              <a:rPr lang="en-US" sz="2600" dirty="0"/>
              <a:t> efforts ahead.</a:t>
            </a:r>
            <a:endParaRPr lang="fr-FR" sz="2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46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88" y="3238651"/>
            <a:ext cx="8714074" cy="38912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4"/>
          <p:cNvSpPr txBox="1"/>
          <p:nvPr/>
        </p:nvSpPr>
        <p:spPr>
          <a:xfrm>
            <a:off x="869774" y="1702047"/>
            <a:ext cx="11142940" cy="1387469"/>
          </a:xfrm>
          <a:prstGeom prst="rect">
            <a:avLst/>
          </a:prstGeom>
          <a:noFill/>
          <a:ln>
            <a:noFill/>
          </a:ln>
        </p:spPr>
        <p:txBody>
          <a:bodyPr vert="horz" wrap="square" lIns="130034" tIns="65024" rIns="130034" bIns="65024" anchor="ctr" anchorCtr="0" compatLnSpc="1"/>
          <a:lstStyle/>
          <a:p>
            <a:pPr defTabSz="130009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973" b="1" kern="0" dirty="0">
                <a:solidFill>
                  <a:srgbClr val="00457D"/>
                </a:solidFill>
                <a:latin typeface="Arial"/>
                <a:cs typeface="Arial"/>
              </a:rPr>
              <a:t>Thank you for your attention!</a:t>
            </a:r>
          </a:p>
        </p:txBody>
      </p:sp>
      <p:sp>
        <p:nvSpPr>
          <p:cNvPr id="5" name="Rectangle 6"/>
          <p:cNvSpPr/>
          <p:nvPr/>
        </p:nvSpPr>
        <p:spPr>
          <a:xfrm>
            <a:off x="7220994" y="7549820"/>
            <a:ext cx="5009128" cy="11162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130048" tIns="65024" rIns="130048" bIns="65024" anchor="t" anchorCtr="0" compatLnSpc="1">
            <a:spAutoFit/>
          </a:bodyPr>
          <a:lstStyle/>
          <a:p>
            <a:pPr defTabSz="130039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400" dirty="0">
                <a:solidFill>
                  <a:srgbClr val="00457D"/>
                </a:solidFill>
                <a:latin typeface="Arial"/>
                <a:cs typeface="Arial"/>
                <a:hlinkClick r:id="rId3"/>
              </a:rPr>
              <a:t>www.ceer.eu</a:t>
            </a:r>
            <a:endParaRPr lang="en-GB" sz="6400" dirty="0">
              <a:solidFill>
                <a:srgbClr val="0045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985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.941F2IoeC4axflaYc5w"/>
</p:tagLst>
</file>

<file path=ppt/theme/theme1.xml><?xml version="1.0" encoding="utf-8"?>
<a:theme xmlns:a="http://schemas.openxmlformats.org/drawingml/2006/main" name="Thème Office">
  <a:themeElements>
    <a:clrScheme name="CEER">
      <a:dk1>
        <a:srgbClr val="00457D"/>
      </a:dk1>
      <a:lt1>
        <a:srgbClr val="FFFFFF"/>
      </a:lt1>
      <a:dk2>
        <a:srgbClr val="74A0CA"/>
      </a:dk2>
      <a:lt2>
        <a:srgbClr val="045BBD"/>
      </a:lt2>
      <a:accent1>
        <a:srgbClr val="FABA00"/>
      </a:accent1>
      <a:accent2>
        <a:srgbClr val="000000"/>
      </a:accent2>
      <a:accent3>
        <a:srgbClr val="00457D"/>
      </a:accent3>
      <a:accent4>
        <a:srgbClr val="74A0CA"/>
      </a:accent4>
      <a:accent5>
        <a:srgbClr val="FABA00"/>
      </a:accent5>
      <a:accent6>
        <a:srgbClr val="4B4B4B"/>
      </a:accent6>
      <a:hlink>
        <a:srgbClr val="00457D"/>
      </a:hlink>
      <a:folHlink>
        <a:srgbClr val="74A0C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4FA92EA38B97499FF3EBC4D3B7B3D4" ma:contentTypeVersion="0" ma:contentTypeDescription="Criar um novo documento." ma:contentTypeScope="" ma:versionID="ddb3969dc5425cb0fc90f76bb0a8fe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06b910cc15b996377c43172305fc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B7080D-3B15-4D76-B243-0F6C869BB0B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B73E3A-641B-43E0-8282-1F0E749637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E1D32A-DFCF-4E2D-B050-7A95599597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</TotalTime>
  <Words>796</Words>
  <Application>Microsoft Macintosh PowerPoint</Application>
  <PresentationFormat>Custom</PresentationFormat>
  <Paragraphs>79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Thème Office</vt:lpstr>
      <vt:lpstr>think-cell Folie</vt:lpstr>
      <vt:lpstr>3rd Trilateral CEER-ECRB-MEDREG Workshop  CEER COVID-19 WG: Analysis of the COVID-19 pandemic’s effects on the energy sector</vt:lpstr>
      <vt:lpstr>COVID-19 Interim Report</vt:lpstr>
      <vt:lpstr>Impact on the electricity           and gas systems 1/2</vt:lpstr>
      <vt:lpstr>Impact on the electricity           and gas systems 2/2</vt:lpstr>
      <vt:lpstr>Impact on energy consumers</vt:lpstr>
      <vt:lpstr>Impact on energy companies</vt:lpstr>
      <vt:lpstr>Lessons learned &amp; best practices</vt:lpstr>
      <vt:lpstr>PowerPoint Presentation</vt:lpstr>
    </vt:vector>
  </TitlesOfParts>
  <Company>acapella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CEER</dc:creator>
  <cp:lastModifiedBy>vpelosi@medreg-regulators.org</cp:lastModifiedBy>
  <cp:revision>563</cp:revision>
  <dcterms:created xsi:type="dcterms:W3CDTF">2013-10-21T08:53:56Z</dcterms:created>
  <dcterms:modified xsi:type="dcterms:W3CDTF">2021-05-19T14:03:47Z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0x010100264FA92EA38B97499FF3EBC4D3B7B3D4</vt:lpwstr>
  </property>
</Properties>
</file>